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media/image2.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Aptos"/>
          <a:ea typeface="Aptos"/>
          <a:cs typeface="Apto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1D8"/>
          </a:solidFill>
        </a:fill>
      </a:tcStyle>
    </a:wholeTbl>
    <a:band2H>
      <a:tcTxStyle b="def" i="def"/>
      <a:tcStyle>
        <a:tcBdr/>
        <a:fill>
          <a:solidFill>
            <a:srgbClr val="E7E9EC"/>
          </a:solidFill>
        </a:fill>
      </a:tcStyle>
    </a:band2H>
    <a:firstCol>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Aptos"/>
          <a:ea typeface="Aptos"/>
          <a:cs typeface="Apto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D3CB"/>
          </a:solidFill>
        </a:fill>
      </a:tcStyle>
    </a:wholeTbl>
    <a:band2H>
      <a:tcTxStyle b="def" i="def"/>
      <a:tcStyle>
        <a:tcBdr/>
        <a:fill>
          <a:solidFill>
            <a:srgbClr val="E7EAE7"/>
          </a:solidFill>
        </a:fill>
      </a:tcStyle>
    </a:band2H>
    <a:firstCol>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Aptos"/>
          <a:ea typeface="Aptos"/>
          <a:cs typeface="Apto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E1CC"/>
          </a:solidFill>
        </a:fill>
      </a:tcStyle>
    </a:wholeTbl>
    <a:band2H>
      <a:tcTxStyle b="def" i="def"/>
      <a:tcStyle>
        <a:tcBdr/>
        <a:fill>
          <a:solidFill>
            <a:srgbClr val="E8F0E7"/>
          </a:solidFill>
        </a:fill>
      </a:tcStyle>
    </a:band2H>
    <a:firstCol>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Aptos"/>
          <a:ea typeface="Aptos"/>
          <a:cs typeface="Aptos"/>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Aptos"/>
          <a:ea typeface="Aptos"/>
          <a:cs typeface="Aptos"/>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Aptos"/>
          <a:ea typeface="Aptos"/>
          <a:cs typeface="Aptos"/>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Aptos"/>
          <a:ea typeface="Aptos"/>
          <a:cs typeface="Aptos"/>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Aptos"/>
          <a:ea typeface="Aptos"/>
          <a:cs typeface="Aptos"/>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Aptos"/>
          <a:ea typeface="Aptos"/>
          <a:cs typeface="Aptos"/>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Aptos"/>
          <a:ea typeface="Aptos"/>
          <a:cs typeface="Aptos"/>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Aptos"/>
          <a:ea typeface="Aptos"/>
          <a:cs typeface="Aptos"/>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Aptos"/>
          <a:ea typeface="Aptos"/>
          <a:cs typeface="Aptos"/>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Aptos"/>
          <a:ea typeface="Aptos"/>
          <a:cs typeface="Aptos"/>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j-lt"/>
        <a:ea typeface="+mj-ea"/>
        <a:cs typeface="+mj-cs"/>
        <a:sym typeface="Calibri"/>
      </a:defRPr>
    </a:lvl1pPr>
    <a:lvl2pPr indent="228600" latinLnBrk="0">
      <a:defRPr sz="1200">
        <a:latin typeface="+mj-lt"/>
        <a:ea typeface="+mj-ea"/>
        <a:cs typeface="+mj-cs"/>
        <a:sym typeface="Calibri"/>
      </a:defRPr>
    </a:lvl2pPr>
    <a:lvl3pPr indent="457200" latinLnBrk="0">
      <a:defRPr sz="1200">
        <a:latin typeface="+mj-lt"/>
        <a:ea typeface="+mj-ea"/>
        <a:cs typeface="+mj-cs"/>
        <a:sym typeface="Calibri"/>
      </a:defRPr>
    </a:lvl3pPr>
    <a:lvl4pPr indent="685800" latinLnBrk="0">
      <a:defRPr sz="1200">
        <a:latin typeface="+mj-lt"/>
        <a:ea typeface="+mj-ea"/>
        <a:cs typeface="+mj-cs"/>
        <a:sym typeface="Calibri"/>
      </a:defRPr>
    </a:lvl4pPr>
    <a:lvl5pPr indent="914400" latinLnBrk="0">
      <a:defRPr sz="1200">
        <a:latin typeface="+mj-lt"/>
        <a:ea typeface="+mj-ea"/>
        <a:cs typeface="+mj-cs"/>
        <a:sym typeface="Calibri"/>
      </a:defRPr>
    </a:lvl5pPr>
    <a:lvl6pPr indent="1143000" latinLnBrk="0">
      <a:defRPr sz="1200">
        <a:latin typeface="+mj-lt"/>
        <a:ea typeface="+mj-ea"/>
        <a:cs typeface="+mj-cs"/>
        <a:sym typeface="Calibri"/>
      </a:defRPr>
    </a:lvl6pPr>
    <a:lvl7pPr indent="1371600" latinLnBrk="0">
      <a:defRPr sz="1200">
        <a:latin typeface="+mj-lt"/>
        <a:ea typeface="+mj-ea"/>
        <a:cs typeface="+mj-cs"/>
        <a:sym typeface="Calibri"/>
      </a:defRPr>
    </a:lvl7pPr>
    <a:lvl8pPr indent="1600200" latinLnBrk="0">
      <a:defRPr sz="1200">
        <a:latin typeface="+mj-lt"/>
        <a:ea typeface="+mj-ea"/>
        <a:cs typeface="+mj-cs"/>
        <a:sym typeface="Calibri"/>
      </a:defRPr>
    </a:lvl8pPr>
    <a:lvl9pPr indent="1828800" latinLnBrk="0">
      <a:defRPr sz="1200">
        <a:latin typeface="+mj-lt"/>
        <a:ea typeface="+mj-ea"/>
        <a:cs typeface="+mj-cs"/>
        <a:sym typeface="Calibri"/>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24.xml.rels><?xml version="1.0" encoding="UTF-8"?>
<Relationships xmlns="http://schemas.openxmlformats.org/package/2006/relationships"><Relationship Id="rId1" Type="http://schemas.openxmlformats.org/officeDocument/2006/relationships/slide" Target="../slides/slide24.xml"/><Relationship Id="rId2" Type="http://schemas.openxmlformats.org/officeDocument/2006/relationships/notesMaster" Target="../notesMasters/notesMaster1.xml"/></Relationships>

</file>

<file path=ppt/notesSlides/_rels/notesSlide25.xml.rels><?xml version="1.0" encoding="UTF-8"?>
<Relationships xmlns="http://schemas.openxmlformats.org/package/2006/relationships"><Relationship Id="rId1" Type="http://schemas.openxmlformats.org/officeDocument/2006/relationships/slide" Target="../slides/slide25.xml"/><Relationship Id="rId2" Type="http://schemas.openxmlformats.org/officeDocument/2006/relationships/notesMaster" Target="../notesMasters/notesMaster1.xml"/></Relationships>

</file>

<file path=ppt/notesSlides/_rels/notesSlide26.xml.rels><?xml version="1.0" encoding="UTF-8"?>
<Relationships xmlns="http://schemas.openxmlformats.org/package/2006/relationships"><Relationship Id="rId1" Type="http://schemas.openxmlformats.org/officeDocument/2006/relationships/slide" Target="../slides/slide26.xml"/><Relationship Id="rId2" Type="http://schemas.openxmlformats.org/officeDocument/2006/relationships/notesMaster" Target="../notesMasters/notesMaster1.xml"/></Relationships>

</file>

<file path=ppt/notesSlides/_rels/notesSlide27.xml.rels><?xml version="1.0" encoding="UTF-8"?>
<Relationships xmlns="http://schemas.openxmlformats.org/package/2006/relationships"><Relationship Id="rId1" Type="http://schemas.openxmlformats.org/officeDocument/2006/relationships/slide" Target="../slides/slide28.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7" name="Shape 97"/>
          <p:cNvSpPr/>
          <p:nvPr>
            <p:ph type="sldImg"/>
          </p:nvPr>
        </p:nvSpPr>
        <p:spPr>
          <a:prstGeom prst="rect">
            <a:avLst/>
          </a:prstGeom>
        </p:spPr>
        <p:txBody>
          <a:bodyPr/>
          <a:lstStyle/>
          <a:p>
            <a:pPr/>
          </a:p>
        </p:txBody>
      </p:sp>
      <p:sp>
        <p:nvSpPr>
          <p:cNvPr id="98" name="Shape 98"/>
          <p:cNvSpPr/>
          <p:nvPr>
            <p:ph type="body" sz="quarter" idx="1"/>
          </p:nvPr>
        </p:nvSpPr>
        <p:spPr>
          <a:prstGeom prst="rect">
            <a:avLst/>
          </a:prstGeom>
        </p:spPr>
        <p:txBody>
          <a:bodyPr/>
          <a:lstStyle/>
          <a:p>
            <a:pPr/>
            <a:r>
              <a:t>My name is Margaret Bowers.</a:t>
            </a:r>
          </a:p>
          <a:p>
            <a:pPr/>
          </a:p>
          <a:p>
            <a:pPr/>
            <a:r>
              <a:t>I am a student with NYC Data Science Academy. </a:t>
            </a:r>
          </a:p>
          <a:p>
            <a:pPr/>
          </a:p>
          <a:p>
            <a:pPr/>
            <a:r>
              <a:t>This is my first time exploring a dataset with Python.</a:t>
            </a:r>
          </a:p>
          <a:p>
            <a:pPr/>
          </a:p>
          <a:p>
            <a:pPr/>
            <a:r>
              <a:t>I chose for my first data set to look at Honey Production in the US.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First, I decided to look at </a:t>
            </a:r>
            <a:r>
              <a:rPr b="1"/>
              <a:t>National Trends</a:t>
            </a:r>
          </a:p>
          <a:p>
            <a:pPr/>
            <a:r>
              <a:t>	Consider the big picture of honey production in the US.</a:t>
            </a:r>
          </a:p>
          <a:p>
            <a:pPr>
              <a:lnSpc>
                <a:spcPct val="90000"/>
              </a:lnSpc>
              <a:spcBef>
                <a:spcPts val="600"/>
              </a:spcBef>
            </a:pPr>
            <a:r>
              <a:t>	These are the mean values of production by year. </a:t>
            </a:r>
          </a:p>
          <a:p>
            <a:pPr/>
          </a:p>
          <a:p>
            <a:pPr/>
            <a:r>
              <a:t>Basic observations: </a:t>
            </a:r>
          </a:p>
          <a:p>
            <a:pPr/>
            <a:r>
              <a:t>	averageprice per pound - generally increasing.</a:t>
            </a:r>
          </a:p>
          <a:p>
            <a:pPr/>
            <a:r>
              <a:t>	total production - declining</a:t>
            </a:r>
          </a:p>
          <a:p>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2" name="Shape 182"/>
          <p:cNvSpPr/>
          <p:nvPr>
            <p:ph type="sldImg"/>
          </p:nvPr>
        </p:nvSpPr>
        <p:spPr>
          <a:prstGeom prst="rect">
            <a:avLst/>
          </a:prstGeom>
        </p:spPr>
        <p:txBody>
          <a:bodyPr/>
          <a:lstStyle/>
          <a:p>
            <a:pPr/>
          </a:p>
        </p:txBody>
      </p:sp>
      <p:sp>
        <p:nvSpPr>
          <p:cNvPr id="183" name="Shape 183"/>
          <p:cNvSpPr/>
          <p:nvPr>
            <p:ph type="body" sz="quarter" idx="1"/>
          </p:nvPr>
        </p:nvSpPr>
        <p:spPr>
          <a:prstGeom prst="rect">
            <a:avLst/>
          </a:prstGeom>
        </p:spPr>
        <p:txBody>
          <a:bodyPr/>
          <a:lstStyle/>
          <a:p>
            <a:pPr>
              <a:lnSpc>
                <a:spcPct val="90000"/>
              </a:lnSpc>
              <a:spcBef>
                <a:spcPts val="600"/>
              </a:spcBef>
            </a:pPr>
          </a:p>
          <a:p>
            <a:pPr>
              <a:lnSpc>
                <a:spcPct val="90000"/>
              </a:lnSpc>
              <a:spcBef>
                <a:spcPts val="600"/>
              </a:spcBef>
            </a:pPr>
            <a:r>
              <a:t>yield per colony - declining. </a:t>
            </a:r>
          </a:p>
          <a:p>
            <a:pPr>
              <a:lnSpc>
                <a:spcPct val="90000"/>
              </a:lnSpc>
              <a:spcBef>
                <a:spcPts val="600"/>
              </a:spcBef>
            </a:pPr>
            <a:r>
              <a:t>number of colonies - declining, except for a sharp rise starting in 2009. </a:t>
            </a:r>
          </a:p>
          <a:p>
            <a:pPr>
              <a:lnSpc>
                <a:spcPct val="90000"/>
              </a:lnSpc>
              <a:spcBef>
                <a:spcPts val="600"/>
              </a:spcBef>
            </a:pPr>
          </a:p>
          <a:p>
            <a:pPr>
              <a:lnSpc>
                <a:spcPct val="90000"/>
              </a:lnSpc>
              <a:spcBef>
                <a:spcPts val="600"/>
              </a:spcBef>
            </a:pPr>
            <a:r>
              <a:t>Yield is declining even as the number of colonies are going up.</a:t>
            </a:r>
          </a:p>
          <a:p>
            <a:pPr>
              <a:lnSpc>
                <a:spcPct val="90000"/>
              </a:lnSpc>
              <a:spcBef>
                <a:spcPts val="600"/>
              </a:spcBef>
            </a:pPr>
          </a:p>
          <a:p>
            <a:pPr>
              <a:lnSpc>
                <a:spcPct val="90000"/>
              </a:lnSpc>
              <a:spcBef>
                <a:spcPts val="600"/>
              </a:spcBef>
            </a:pPr>
            <a:r>
              <a:t>It looks like beekeepers are trying to accommodate for decreasing yields by bulking up their colony numbers. </a:t>
            </a:r>
          </a:p>
          <a:p>
            <a:pPr>
              <a:lnSpc>
                <a:spcPct val="90000"/>
              </a:lnSpc>
              <a:spcBef>
                <a:spcPts val="600"/>
              </a:spcBef>
            </a:pPr>
          </a:p>
          <a:p>
            <a:pPr>
              <a:lnSpc>
                <a:spcPct val="90000"/>
              </a:lnSpc>
              <a:spcBef>
                <a:spcPts val="600"/>
              </a:spcBef>
            </a:pPr>
          </a:p>
          <a:p>
            <a:pPr>
              <a:lnSpc>
                <a:spcPct val="90000"/>
              </a:lnSpc>
              <a:spcBef>
                <a:spcPts val="600"/>
              </a:spcBef>
            </a:pPr>
            <a:r>
              <a:t>Aside:</a:t>
            </a:r>
          </a:p>
          <a:p>
            <a:pPr>
              <a:lnSpc>
                <a:spcPct val="90000"/>
              </a:lnSpc>
              <a:spcBef>
                <a:spcPts val="600"/>
              </a:spcBef>
            </a:pPr>
            <a:r>
              <a:t>	CCD was first officially reported in 2006.</a:t>
            </a:r>
          </a:p>
          <a:p>
            <a:pPr>
              <a:lnSpc>
                <a:spcPct val="90000"/>
              </a:lnSpc>
              <a:spcBef>
                <a:spcPts val="600"/>
              </a:spcBef>
            </a:pPr>
            <a:r>
              <a:t>	Clearly collapse preceded this - we can see this in the data.</a:t>
            </a:r>
          </a:p>
          <a:p>
            <a:pPr>
              <a:lnSpc>
                <a:spcPct val="90000"/>
              </a:lnSpc>
              <a:spcBef>
                <a:spcPts val="600"/>
              </a:spcBef>
            </a:pPr>
            <a:r>
              <a:t>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6" name="Shape 186"/>
          <p:cNvSpPr/>
          <p:nvPr>
            <p:ph type="sldImg"/>
          </p:nvPr>
        </p:nvSpPr>
        <p:spPr>
          <a:prstGeom prst="rect">
            <a:avLst/>
          </a:prstGeom>
        </p:spPr>
        <p:txBody>
          <a:bodyPr/>
          <a:lstStyle/>
          <a:p>
            <a:pPr/>
          </a:p>
        </p:txBody>
      </p:sp>
      <p:sp>
        <p:nvSpPr>
          <p:cNvPr id="187" name="Shape 187"/>
          <p:cNvSpPr/>
          <p:nvPr>
            <p:ph type="body" sz="quarter" idx="1"/>
          </p:nvPr>
        </p:nvSpPr>
        <p:spPr>
          <a:prstGeom prst="rect">
            <a:avLst/>
          </a:prstGeom>
        </p:spPr>
        <p:txBody>
          <a:bodyPr/>
          <a:lstStyle/>
          <a:p>
            <a:pPr/>
            <a:r>
              <a:t>Heatmap: </a:t>
            </a:r>
          </a:p>
          <a:p>
            <a:pPr/>
          </a:p>
          <a:p>
            <a:pPr/>
            <a:r>
              <a:t>I looked at how the fields correlate to one another:</a:t>
            </a:r>
          </a:p>
          <a:p>
            <a:pPr/>
          </a:p>
          <a:p>
            <a:pPr/>
            <a:r>
              <a:t>	xxx [</a:t>
            </a:r>
            <a:r>
              <a:t>Can see that prodvalue_exact and prodvalue are comparable and not significantly different.]</a:t>
            </a:r>
          </a:p>
          <a:p>
            <a:pPr/>
          </a:p>
          <a:p>
            <a:pPr/>
            <a:r>
              <a:t>	[ T</a:t>
            </a:r>
            <a:r>
              <a:t>otal production derived from numcol*yieldpercol ]</a:t>
            </a:r>
          </a:p>
          <a:p>
            <a:pPr/>
            <a:r>
              <a:t>Total production depends more on the number of colonies than on the yield per colony. </a:t>
            </a:r>
          </a:p>
          <a:p>
            <a:pPr/>
            <a:r>
              <a:t>Yield per colony is highly variable (weather, beekeeper) - </a:t>
            </a:r>
            <a:r>
              <a:rPr b="1"/>
              <a:t>interesting</a:t>
            </a:r>
            <a:r>
              <a:t> to see that the number of colonies may be the dominant driver of production. </a:t>
            </a:r>
          </a:p>
          <a:p>
            <a:pPr/>
          </a:p>
          <a:p>
            <a:pPr/>
            <a:r>
              <a:t>	[ </a:t>
            </a:r>
            <a:r>
              <a:t>Value of production (prodvalue) derived from totalprod*averageprice.</a:t>
            </a:r>
          </a:p>
          <a:p>
            <a:pPr/>
            <a:r>
              <a:t>	Value of production is strongly correlated to the total production, less so to price</a:t>
            </a:r>
          </a:p>
          <a:p>
            <a:pPr/>
            <a:r>
              <a:t>	The volume of product is the driver here. </a:t>
            </a:r>
          </a:p>
          <a:p>
            <a:pPr/>
          </a:p>
          <a:p>
            <a:pPr/>
            <a:r>
              <a:t>Price is negatively correlated to total production. </a:t>
            </a:r>
          </a:p>
          <a:p>
            <a:pPr/>
            <a:r>
              <a:t>Production goes down, price goes up.</a:t>
            </a:r>
          </a:p>
          <a:p>
            <a:pPr/>
          </a:p>
          <a:p>
            <a:pPr/>
          </a:p>
          <a:p>
            <a:pPr/>
            <a:r>
              <a:t>  </a:t>
            </a:r>
          </a:p>
          <a:p>
            <a:pPr/>
            <a:r>
              <a:t>Looking a little more closely at price...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2" name="Shape 192"/>
          <p:cNvSpPr/>
          <p:nvPr>
            <p:ph type="sldImg"/>
          </p:nvPr>
        </p:nvSpPr>
        <p:spPr>
          <a:prstGeom prst="rect">
            <a:avLst/>
          </a:prstGeom>
        </p:spPr>
        <p:txBody>
          <a:bodyPr/>
          <a:lstStyle/>
          <a:p>
            <a:pPr/>
          </a:p>
        </p:txBody>
      </p:sp>
      <p:sp>
        <p:nvSpPr>
          <p:cNvPr id="193" name="Shape 193"/>
          <p:cNvSpPr/>
          <p:nvPr>
            <p:ph type="body" sz="quarter" idx="1"/>
          </p:nvPr>
        </p:nvSpPr>
        <p:spPr>
          <a:prstGeom prst="rect">
            <a:avLst/>
          </a:prstGeom>
        </p:spPr>
        <p:txBody>
          <a:bodyPr/>
          <a:lstStyle/>
          <a:p>
            <a:pPr/>
            <a:r>
              <a:t>[Data for all the states]</a:t>
            </a:r>
          </a:p>
          <a:p>
            <a:pPr/>
            <a:r>
              <a:t>	</a:t>
            </a:r>
            <a:r>
              <a:rPr b="1"/>
              <a:t>Blue</a:t>
            </a:r>
            <a:r>
              <a:t> - Yield per Colony v. Price</a:t>
            </a:r>
          </a:p>
          <a:p>
            <a:pPr/>
            <a:r>
              <a:t>	Red - Number of Colonies v. Price</a:t>
            </a:r>
          </a:p>
          <a:p>
            <a:pPr/>
            <a:r>
              <a:t>	Green - Total Production v. Price</a:t>
            </a:r>
          </a:p>
          <a:p>
            <a:pPr/>
            <a:r>
              <a:t>	Purple - Stocks v. Price</a:t>
            </a:r>
          </a:p>
          <a:p>
            <a:pPr/>
          </a:p>
          <a:p>
            <a:pPr/>
            <a:r>
              <a:t>	Y-axis: average price</a:t>
            </a:r>
          </a:p>
          <a:p>
            <a:pPr/>
          </a:p>
          <a:p>
            <a:pPr/>
            <a:r>
              <a:t>Initial scatterplots of price v. number of colonies, total production, and stocks are hard to interpret because they cluster so much. </a:t>
            </a:r>
          </a:p>
          <a:p>
            <a:pPr/>
            <a:r>
              <a:t>But there is a great deal of variability with price and yield per colony.</a:t>
            </a:r>
          </a:p>
          <a:p>
            <a:pPr/>
            <a:r>
              <a:t>There looks to be a lot happening on either end. </a:t>
            </a:r>
          </a:p>
          <a:p>
            <a:pPr/>
            <a:r>
              <a:t>	Bottom right: High yields with some pretty low prices.</a:t>
            </a:r>
          </a:p>
          <a:p>
            <a:pPr/>
            <a:r>
              <a:t>	Upper left: Lower yields with higher prices. </a:t>
            </a:r>
          </a:p>
          <a:p>
            <a:pPr/>
          </a:p>
          <a:p>
            <a:pPr/>
            <a:r>
              <a:t>Aside: I saw in my research that colony yield is highly dependent on the beekeeper and weather</a:t>
            </a:r>
          </a:p>
          <a:p>
            <a:pPr/>
            <a:r>
              <a:t>	A typical beehive in the US can output between 10 and 200 pounds of honey per year.</a:t>
            </a:r>
          </a:p>
          <a:p>
            <a:pPr/>
            <a:r>
              <a:t>	So there really is a lot of variability.</a:t>
            </a:r>
          </a:p>
          <a:p>
            <a:pPr/>
          </a:p>
          <a:p>
            <a:pPr/>
          </a:p>
          <a:p>
            <a:pPr/>
          </a:p>
          <a:p>
            <a:pPr/>
          </a:p>
          <a:p>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4" name="Shape 204"/>
          <p:cNvSpPr/>
          <p:nvPr>
            <p:ph type="sldImg"/>
          </p:nvPr>
        </p:nvSpPr>
        <p:spPr>
          <a:prstGeom prst="rect">
            <a:avLst/>
          </a:prstGeom>
        </p:spPr>
        <p:txBody>
          <a:bodyPr/>
          <a:lstStyle/>
          <a:p>
            <a:pPr/>
          </a:p>
        </p:txBody>
      </p:sp>
      <p:sp>
        <p:nvSpPr>
          <p:cNvPr id="205" name="Shape 205"/>
          <p:cNvSpPr/>
          <p:nvPr>
            <p:ph type="body" sz="quarter" idx="1"/>
          </p:nvPr>
        </p:nvSpPr>
        <p:spPr>
          <a:prstGeom prst="rect">
            <a:avLst/>
          </a:prstGeom>
        </p:spPr>
        <p:txBody>
          <a:bodyPr/>
          <a:lstStyle/>
          <a:p>
            <a:pPr/>
            <a:r>
              <a:t>I wanted to look more closely at </a:t>
            </a:r>
            <a:r>
              <a:rPr b="1"/>
              <a:t>individual states</a:t>
            </a:r>
            <a:r>
              <a:t>:</a:t>
            </a:r>
          </a:p>
          <a:p>
            <a:pPr/>
          </a:p>
          <a:p>
            <a:pPr/>
            <a:r>
              <a:t>	The graphs: </a:t>
            </a:r>
          </a:p>
          <a:p>
            <a:pPr/>
            <a:r>
              <a:t>		y-axis: year</a:t>
            </a:r>
          </a:p>
          <a:p>
            <a:pPr/>
          </a:p>
          <a:p>
            <a:pPr/>
            <a:r>
              <a:t>		numcol                        yield per colony,</a:t>
            </a:r>
          </a:p>
          <a:p>
            <a:pPr/>
            <a:r>
              <a:t>		</a:t>
            </a:r>
            <a:r>
              <a:t>total production        stocks</a:t>
            </a:r>
          </a:p>
          <a:p>
            <a:pPr/>
          </a:p>
          <a:p>
            <a:pPr/>
          </a:p>
          <a:p>
            <a:pPr/>
            <a:r>
              <a:t>Yield per colony is all over the place. Not surprising, considering the variability.</a:t>
            </a:r>
          </a:p>
          <a:p>
            <a:pPr/>
            <a:r>
              <a:t>What struck me - most states cluster together in numbers of colonies, total production, and stocks. </a:t>
            </a:r>
          </a:p>
          <a:p>
            <a:pPr/>
          </a:p>
          <a:p>
            <a:pPr/>
            <a:r>
              <a:t>While </a:t>
            </a:r>
            <a:r>
              <a:t>there are 8-10 states that are outperforming all the rest.</a:t>
            </a:r>
          </a:p>
          <a:p>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6" name="Shape 216"/>
          <p:cNvSpPr/>
          <p:nvPr>
            <p:ph type="sldImg"/>
          </p:nvPr>
        </p:nvSpPr>
        <p:spPr>
          <a:prstGeom prst="rect">
            <a:avLst/>
          </a:prstGeom>
        </p:spPr>
        <p:txBody>
          <a:bodyPr/>
          <a:lstStyle/>
          <a:p>
            <a:pPr/>
          </a:p>
        </p:txBody>
      </p:sp>
      <p:sp>
        <p:nvSpPr>
          <p:cNvPr id="217" name="Shape 217"/>
          <p:cNvSpPr/>
          <p:nvPr>
            <p:ph type="body" sz="quarter" idx="1"/>
          </p:nvPr>
        </p:nvSpPr>
        <p:spPr>
          <a:prstGeom prst="rect">
            <a:avLst/>
          </a:prstGeom>
        </p:spPr>
        <p:txBody>
          <a:bodyPr/>
          <a:lstStyle/>
          <a:p>
            <a:pPr/>
            <a:r>
              <a:t>Grouping the data by top performers (those with highest total production), can see who the winners are.</a:t>
            </a:r>
          </a:p>
          <a:p>
            <a:pPr/>
            <a:r>
              <a:t>	Not surprising to see CA in the top.</a:t>
            </a:r>
          </a:p>
          <a:p>
            <a:pPr/>
            <a:r>
              <a:t>	Surprised to see that ND produces the most honey! </a:t>
            </a:r>
          </a:p>
          <a:p>
            <a:pPr/>
          </a:p>
          <a:p>
            <a:pPr/>
            <a:r>
              <a:t>[next slide]</a:t>
            </a:r>
          </a:p>
          <a:p>
            <a:pPr/>
          </a:p>
          <a:p>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r>
              <a:t>These are the dominant producers that we saw in the line plots.</a:t>
            </a:r>
          </a:p>
          <a:p>
            <a:pPr/>
          </a:p>
          <a:p>
            <a:pPr/>
            <a:r>
              <a:t>ND and CA are the winners here. </a:t>
            </a:r>
          </a:p>
          <a:p>
            <a:pPr/>
            <a:r>
              <a:t>With SD and FL contributing a lot as well.</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hape 234"/>
          <p:cNvSpPr/>
          <p:nvPr>
            <p:ph type="sldImg"/>
          </p:nvPr>
        </p:nvSpPr>
        <p:spPr>
          <a:prstGeom prst="rect">
            <a:avLst/>
          </a:prstGeom>
        </p:spPr>
        <p:txBody>
          <a:bodyPr/>
          <a:lstStyle/>
          <a:p>
            <a:pPr/>
          </a:p>
        </p:txBody>
      </p:sp>
      <p:sp>
        <p:nvSpPr>
          <p:cNvPr id="235" name="Shape 235"/>
          <p:cNvSpPr/>
          <p:nvPr>
            <p:ph type="body" sz="quarter" idx="1"/>
          </p:nvPr>
        </p:nvSpPr>
        <p:spPr>
          <a:prstGeom prst="rect">
            <a:avLst/>
          </a:prstGeom>
        </p:spPr>
        <p:txBody>
          <a:bodyPr/>
          <a:lstStyle/>
          <a:p>
            <a:pPr>
              <a:defRPr b="1"/>
            </a:pPr>
            <a:r>
              <a:t>Empirical Cumulative Distribution Function:</a:t>
            </a:r>
          </a:p>
          <a:p>
            <a:pPr/>
          </a:p>
          <a:p>
            <a:pPr/>
            <a:r>
              <a:t>Looking at quartiles of total production.</a:t>
            </a:r>
          </a:p>
          <a:p>
            <a:pPr/>
            <a:r>
              <a:t>	Each quartile has 10 states.</a:t>
            </a:r>
          </a:p>
          <a:p>
            <a:pPr/>
            <a:r>
              <a:t> </a:t>
            </a:r>
          </a:p>
          <a:p>
            <a:pPr/>
            <a:r>
              <a:t>The bottom 3 quartiles were tightly grouped, not surprising. </a:t>
            </a:r>
          </a:p>
          <a:p>
            <a:pPr/>
          </a:p>
          <a:p>
            <a:pPr/>
            <a:r>
              <a:t>After some refining, I decided to group the bottom 3 quartiles tougher (and a few states from the top tier) into their own quantile. </a:t>
            </a:r>
          </a:p>
          <a:p>
            <a:pPr/>
          </a:p>
          <a:p>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Shape 244"/>
          <p:cNvSpPr/>
          <p:nvPr>
            <p:ph type="sldImg"/>
          </p:nvPr>
        </p:nvSpPr>
        <p:spPr>
          <a:prstGeom prst="rect">
            <a:avLst/>
          </a:prstGeom>
        </p:spPr>
        <p:txBody>
          <a:bodyPr/>
          <a:lstStyle/>
          <a:p>
            <a:pPr/>
          </a:p>
        </p:txBody>
      </p:sp>
      <p:sp>
        <p:nvSpPr>
          <p:cNvPr id="245" name="Shape 245"/>
          <p:cNvSpPr/>
          <p:nvPr>
            <p:ph type="body" sz="quarter" idx="1"/>
          </p:nvPr>
        </p:nvSpPr>
        <p:spPr>
          <a:prstGeom prst="rect">
            <a:avLst/>
          </a:prstGeom>
        </p:spPr>
        <p:txBody>
          <a:bodyPr/>
          <a:lstStyle/>
          <a:p>
            <a:pPr>
              <a:defRPr b="1"/>
            </a:pPr>
            <a:r>
              <a:t>Empirical Cumulative Distribution Function (cont.):</a:t>
            </a:r>
          </a:p>
          <a:p>
            <a:pPr/>
          </a:p>
          <a:p>
            <a:pPr/>
          </a:p>
          <a:p>
            <a:pPr/>
            <a:r>
              <a:t>This top tier represent 8 of 40 states:</a:t>
            </a:r>
          </a:p>
          <a:p>
            <a:pPr/>
            <a:r>
              <a:t>	[ </a:t>
            </a:r>
            <a:r>
              <a:t>ND, CA, SD, FL, MT, MN, TX, WI ]</a:t>
            </a:r>
          </a:p>
          <a:p>
            <a:pPr/>
          </a:p>
          <a:p>
            <a:pPr/>
            <a:r>
              <a:t>What is interesting to me is, we can see that the bottom producers (blue line) were responsible for a little over 5 million pounds of honey.</a:t>
            </a:r>
          </a:p>
          <a:p>
            <a:pPr/>
          </a:p>
          <a:p>
            <a:pPr/>
            <a:r>
              <a:t>80% of top producers (red line) produced between 5 and 30 million pounds of honey while 20% of the top producers produced more than 30 million pounds of honey from 1998-2012.</a:t>
            </a:r>
          </a:p>
          <a:p>
            <a:pPr/>
          </a:p>
          <a:p>
            <a:pPr/>
            <a:r>
              <a:t>The bottom producers (blue line) have more uniform levels of production while there is a lot of variability in production from the top producers (red line).</a:t>
            </a:r>
          </a:p>
          <a:p>
            <a:pPr/>
          </a:p>
          <a:p>
            <a:pPr/>
            <a:r>
              <a:t>Not only do the bottom producers produce less honey, but they have less variability and more uniform production.</a:t>
            </a:r>
          </a:p>
          <a:p>
            <a:pPr/>
            <a:r>
              <a:t>Whereas the top states, producing more honey, are more variable.</a:t>
            </a:r>
          </a:p>
          <a:p>
            <a:pPr/>
          </a:p>
          <a:p>
            <a:pPr/>
          </a:p>
          <a:p>
            <a:pPr/>
            <a:r>
              <a:t>Who are these producers at the high high end of production? And what is the volume of their contribution? </a:t>
            </a:r>
          </a:p>
          <a:p>
            <a:pPr/>
          </a:p>
          <a:p>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Shape 250"/>
          <p:cNvSpPr/>
          <p:nvPr>
            <p:ph type="sldImg"/>
          </p:nvPr>
        </p:nvSpPr>
        <p:spPr>
          <a:prstGeom prst="rect">
            <a:avLst/>
          </a:prstGeom>
        </p:spPr>
        <p:txBody>
          <a:bodyPr/>
          <a:lstStyle/>
          <a:p>
            <a:pPr/>
          </a:p>
        </p:txBody>
      </p:sp>
      <p:sp>
        <p:nvSpPr>
          <p:cNvPr id="251" name="Shape 251"/>
          <p:cNvSpPr/>
          <p:nvPr>
            <p:ph type="body" sz="quarter" idx="1"/>
          </p:nvPr>
        </p:nvSpPr>
        <p:spPr>
          <a:prstGeom prst="rect">
            <a:avLst/>
          </a:prstGeom>
        </p:spPr>
        <p:txBody>
          <a:bodyPr/>
          <a:lstStyle/>
          <a:p>
            <a:pPr/>
            <a:r>
              <a:t>You can really see how a few states dominate production. </a:t>
            </a:r>
          </a:p>
          <a:p>
            <a:pPr/>
          </a:p>
          <a:p>
            <a:pPr/>
            <a:r>
              <a:t>ND    18.26%</a:t>
            </a:r>
          </a:p>
          <a:p>
            <a:pPr/>
            <a:r>
              <a:t>CA     13.35%</a:t>
            </a:r>
          </a:p>
          <a:p>
            <a:pPr/>
            <a:r>
              <a:t>SD     10.23%</a:t>
            </a:r>
          </a:p>
          <a:p>
            <a:pPr/>
            <a:r>
              <a:t>FL      9.5%</a:t>
            </a:r>
          </a:p>
          <a:p>
            <a:pPr/>
          </a:p>
          <a:p>
            <a:pPr/>
            <a:r>
              <a:t>MT    6%</a:t>
            </a:r>
          </a:p>
          <a:p>
            <a:pPr/>
            <a:r>
              <a:t>MN   5.5%</a:t>
            </a:r>
          </a:p>
          <a:p>
            <a:pPr/>
          </a:p>
          <a:p>
            <a:pPr/>
            <a:r>
              <a:t>I thought this was really surprising. To see that 4 states alone are responsible for half the honey produced in the US.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5" name="Shape 105"/>
          <p:cNvSpPr/>
          <p:nvPr>
            <p:ph type="sldImg"/>
          </p:nvPr>
        </p:nvSpPr>
        <p:spPr>
          <a:prstGeom prst="rect">
            <a:avLst/>
          </a:prstGeom>
        </p:spPr>
        <p:txBody>
          <a:bodyPr/>
          <a:lstStyle/>
          <a:p>
            <a:pPr/>
          </a:p>
        </p:txBody>
      </p:sp>
      <p:sp>
        <p:nvSpPr>
          <p:cNvPr id="106" name="Shape 106"/>
          <p:cNvSpPr/>
          <p:nvPr>
            <p:ph type="body" sz="quarter" idx="1"/>
          </p:nvPr>
        </p:nvSpPr>
        <p:spPr>
          <a:prstGeom prst="rect">
            <a:avLst/>
          </a:prstGeom>
        </p:spPr>
        <p:txBody>
          <a:bodyPr/>
          <a:lstStyle/>
          <a:p>
            <a:pPr>
              <a:defRPr b="1"/>
            </a:pPr>
            <a:r>
              <a:t>Introduction:</a:t>
            </a:r>
          </a:p>
          <a:p>
            <a:pPr/>
          </a:p>
          <a:p>
            <a:pPr/>
            <a:r>
              <a:t>I chose this dataset because:</a:t>
            </a:r>
          </a:p>
          <a:p>
            <a:pPr/>
            <a:r>
              <a:t>	straightforward</a:t>
            </a:r>
          </a:p>
          <a:p>
            <a:pPr/>
            <a:r>
              <a:t>	had a user rating of 10</a:t>
            </a:r>
          </a:p>
          <a:p>
            <a:pPr/>
            <a:r>
              <a:t>	wanted something well-behaved for my first dataset.</a:t>
            </a:r>
          </a:p>
          <a:p>
            <a:pPr/>
          </a:p>
          <a:p>
            <a:pPr/>
            <a:r>
              <a:t>The primary source for this data was the USDA’s National Agricultural Statistics Service (NASS). They collect data from a wide range of agricultural sectors and provide statistics for agricultural workers and people who depend on agriculture for their livelihood. Honey production is just one subset of the data they collect. </a:t>
            </a:r>
          </a:p>
          <a:p>
            <a:pPr/>
          </a:p>
          <a:p>
            <a:pPr>
              <a:defRPr b="1"/>
            </a:pPr>
            <a:r>
              <a:t>[NEXT SLIDE:]</a:t>
            </a:r>
          </a:p>
          <a:p>
            <a:pPr>
              <a:defRPr b="1"/>
            </a:pPr>
            <a:r>
              <a:t>Purpose of this Project:</a:t>
            </a:r>
          </a:p>
          <a:p>
            <a:pPr/>
          </a:p>
          <a:p>
            <a:pPr/>
            <a:r>
              <a:t>I know a little bit about declining numbers of bees in the US, and I wanted to see this was reflected in the data. I was a little surprised that I did not see a sharp ‘event’ in 2006, when Colony Collapse Disorder (CCD) was officially reported, although there is a general decline in the number of bee colonies and the total honey produced over time. </a:t>
            </a:r>
          </a:p>
          <a:p>
            <a:pPr/>
          </a:p>
          <a:p>
            <a:pPr/>
            <a:r>
              <a:t>I also wanted to learn something about who the largest producers of honey are in the US.</a:t>
            </a:r>
          </a:p>
          <a:p>
            <a:pPr/>
            <a:r>
              <a:t>	Which states are the top producers?</a:t>
            </a:r>
          </a:p>
          <a:p>
            <a:pPr/>
            <a:r>
              <a:t>	If you were setting up a business producing honey, which states would be a good choice?</a:t>
            </a:r>
          </a:p>
          <a:p>
            <a:pPr/>
            <a:r>
              <a:t>	What considerations should a small honey producer consider, vs. a large honey producer?</a:t>
            </a:r>
          </a:p>
          <a:p>
            <a:pPr/>
          </a:p>
          <a:p>
            <a:pPr>
              <a:defRPr b="1"/>
            </a:pPr>
            <a:r>
              <a:t>NEXT SLIDE:</a:t>
            </a:r>
          </a:p>
          <a:p>
            <a:pPr>
              <a:defRPr b="1"/>
            </a:pPr>
            <a:r>
              <a:t>Questions I addressed:</a:t>
            </a:r>
          </a:p>
          <a:p>
            <a:pPr/>
          </a:p>
          <a:p>
            <a:pPr/>
            <a:r>
              <a:t>I thought this would be pretty straightforward.</a:t>
            </a:r>
          </a:p>
          <a:p>
            <a:pPr/>
          </a:p>
          <a:p>
            <a:pPr/>
            <a:r>
              <a:t>During the course of my Exploratory Data Analysis, I discovered that my dataset was not usable.</a:t>
            </a:r>
          </a:p>
          <a:p>
            <a:pPr/>
            <a:r>
              <a:t>Fortunately, I found a second data set that was comparable and had usable data.</a:t>
            </a:r>
          </a:p>
          <a:p>
            <a:pPr/>
          </a:p>
          <a:p>
            <a:pPr/>
            <a:r>
              <a:t>Once I verified that the new data frame was in good shape, I was ready to go. </a:t>
            </a:r>
          </a:p>
          <a:p>
            <a:pPr/>
          </a:p>
          <a:p>
            <a:pPr/>
            <a:r>
              <a:t>After looking at national consumption trends, I looked more closely at individual states. I zeroed in on the top producers and compared their stocks and production levels to the rest of the states. </a:t>
            </a:r>
          </a:p>
          <a:p>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0" name="Shape 260"/>
          <p:cNvSpPr/>
          <p:nvPr>
            <p:ph type="sldImg"/>
          </p:nvPr>
        </p:nvSpPr>
        <p:spPr>
          <a:prstGeom prst="rect">
            <a:avLst/>
          </a:prstGeom>
        </p:spPr>
        <p:txBody>
          <a:bodyPr/>
          <a:lstStyle/>
          <a:p>
            <a:pPr/>
          </a:p>
        </p:txBody>
      </p:sp>
      <p:sp>
        <p:nvSpPr>
          <p:cNvPr id="261" name="Shape 261"/>
          <p:cNvSpPr/>
          <p:nvPr>
            <p:ph type="body" sz="quarter" idx="1"/>
          </p:nvPr>
        </p:nvSpPr>
        <p:spPr>
          <a:prstGeom prst="rect">
            <a:avLst/>
          </a:prstGeom>
        </p:spPr>
        <p:txBody>
          <a:bodyPr/>
          <a:lstStyle/>
          <a:p>
            <a:pPr/>
            <a:r>
              <a:t>At this point in my analysis,  I started comparing top and bottom producers:</a:t>
            </a:r>
          </a:p>
          <a:p>
            <a:pPr marL="171450" indent="-171450">
              <a:buSzPct val="100000"/>
              <a:buFont typeface="Calibri"/>
              <a:buChar char="-"/>
            </a:pPr>
            <a:r>
              <a:t>Top producers: ND, CA, SD, FL</a:t>
            </a:r>
          </a:p>
          <a:p>
            <a:pPr marL="171450" indent="-171450">
              <a:buSzPct val="100000"/>
              <a:buFont typeface="Calibri"/>
              <a:buChar char="-"/>
            </a:pPr>
            <a:r>
              <a:t>Bottom producers: the remaining 36 states</a:t>
            </a:r>
          </a:p>
          <a:p>
            <a:pPr marL="171450" indent="-171450">
              <a:buSzPct val="100000"/>
              <a:buFont typeface="Calibri"/>
              <a:buChar char="-"/>
            </a:pPr>
          </a:p>
          <a:p>
            <a:pPr/>
            <a:r>
              <a:t>Note: I should note that we are missing a lot of states here. 10 states are missing. </a:t>
            </a:r>
          </a:p>
          <a:p>
            <a:pPr/>
            <a:r>
              <a:t>That would be interesting to have that data and see if and how that changes this story.</a:t>
            </a:r>
          </a:p>
          <a:p>
            <a:pPr/>
          </a:p>
          <a:p>
            <a:pPr/>
          </a:p>
          <a:p>
            <a:pPr/>
            <a:r>
              <a:t>At this point, I was curious to look more closely at total production </a:t>
            </a:r>
            <a:r>
              <a:rPr b="1"/>
              <a:t>and</a:t>
            </a:r>
            <a:r>
              <a:t> stocks between top and bottom producers. </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7" name="Shape 267"/>
          <p:cNvSpPr/>
          <p:nvPr>
            <p:ph type="sldImg"/>
          </p:nvPr>
        </p:nvSpPr>
        <p:spPr>
          <a:prstGeom prst="rect">
            <a:avLst/>
          </a:prstGeom>
        </p:spPr>
        <p:txBody>
          <a:bodyPr/>
          <a:lstStyle/>
          <a:p>
            <a:pPr/>
          </a:p>
        </p:txBody>
      </p:sp>
      <p:sp>
        <p:nvSpPr>
          <p:cNvPr id="268" name="Shape 268"/>
          <p:cNvSpPr/>
          <p:nvPr>
            <p:ph type="body" sz="quarter" idx="1"/>
          </p:nvPr>
        </p:nvSpPr>
        <p:spPr>
          <a:prstGeom prst="rect">
            <a:avLst/>
          </a:prstGeom>
        </p:spPr>
        <p:txBody>
          <a:bodyPr/>
          <a:lstStyle/>
          <a:p>
            <a:pPr/>
            <a:r>
              <a:t>What are stocks?</a:t>
            </a:r>
          </a:p>
          <a:p>
            <a:pPr/>
          </a:p>
          <a:p>
            <a:pPr/>
            <a:r>
              <a:t>I knew that stocks were honey reserves held back by producers (as defined in the data set), but I did not really understand what role they played. I also did not have a lot of luck getting any insights online. </a:t>
            </a:r>
          </a:p>
          <a:p>
            <a:pPr/>
          </a:p>
          <a:p>
            <a:pPr/>
            <a:r>
              <a:t>So I did some research. (Farmer’s market) (USDA) I made some phone calls to a major honey producer in Washington state. </a:t>
            </a:r>
          </a:p>
          <a:p>
            <a:pPr/>
            <a:r>
              <a:t>And had a nice conversation. </a:t>
            </a:r>
          </a:p>
          <a:p>
            <a:pPr/>
          </a:p>
          <a:p>
            <a:pPr/>
            <a:r>
              <a:t>Honey is not like other crops. It does not spoil. </a:t>
            </a:r>
          </a:p>
          <a:p>
            <a:pPr/>
            <a:r>
              <a:t>	Honey purveyor at farmer’s market - ‘honey is like wine’. He has jars going back decades. </a:t>
            </a:r>
          </a:p>
          <a:p>
            <a:pPr/>
            <a:r>
              <a:t>	(Ancient Egyptian honey)</a:t>
            </a:r>
          </a:p>
          <a:p>
            <a:pPr/>
          </a:p>
          <a:p>
            <a:pPr/>
            <a:r>
              <a:t>The WA honey producer I spoke with explained that honey is held back for two reasons:</a:t>
            </a:r>
          </a:p>
          <a:p>
            <a:pPr marL="171450" indent="-171450">
              <a:buSzPct val="100000"/>
              <a:buFont typeface="Calibri"/>
              <a:buChar char="-"/>
            </a:pPr>
            <a:r>
              <a:t>Wholesalers have too much stock - not buying</a:t>
            </a:r>
          </a:p>
          <a:p>
            <a:pPr marL="171450" indent="-171450">
              <a:buSzPct val="100000"/>
              <a:buFont typeface="Calibri"/>
              <a:buChar char="-"/>
            </a:pPr>
            <a:r>
              <a:t>Prices were too low, so they hold some over in the hopes that they can sell it for more the following year.</a:t>
            </a:r>
          </a:p>
          <a:p>
            <a:pPr/>
          </a:p>
          <a:p>
            <a:pPr/>
          </a:p>
          <a:p>
            <a:pPr/>
            <a:r>
              <a:t>Looking at stocks and total production… </a:t>
            </a:r>
          </a:p>
          <a:p>
            <a:pPr>
              <a:defRPr b="1"/>
            </a:pPr>
            <a:r>
              <a:t>Pair Plot: </a:t>
            </a:r>
          </a:p>
          <a:p>
            <a:pPr/>
            <a:r>
              <a:t>Looking at stocks and total production…</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4" name="Shape 274"/>
          <p:cNvSpPr/>
          <p:nvPr>
            <p:ph type="sldImg"/>
          </p:nvPr>
        </p:nvSpPr>
        <p:spPr>
          <a:prstGeom prst="rect">
            <a:avLst/>
          </a:prstGeom>
        </p:spPr>
        <p:txBody>
          <a:bodyPr/>
          <a:lstStyle/>
          <a:p>
            <a:pPr/>
          </a:p>
        </p:txBody>
      </p:sp>
      <p:sp>
        <p:nvSpPr>
          <p:cNvPr id="275" name="Shape 275"/>
          <p:cNvSpPr/>
          <p:nvPr>
            <p:ph type="body" sz="quarter" idx="1"/>
          </p:nvPr>
        </p:nvSpPr>
        <p:spPr>
          <a:prstGeom prst="rect">
            <a:avLst/>
          </a:prstGeom>
        </p:spPr>
        <p:txBody>
          <a:bodyPr/>
          <a:lstStyle/>
          <a:p>
            <a:pPr>
              <a:defRPr b="1"/>
            </a:pPr>
            <a:r>
              <a:t>Bubble plot:</a:t>
            </a:r>
          </a:p>
          <a:p>
            <a:pPr/>
            <a:r>
              <a:t>Looking at three variables: stocks and production by top and bottom producers. Price is the third variable here, represented by bubble size and color. </a:t>
            </a:r>
          </a:p>
          <a:p>
            <a:pPr/>
          </a:p>
          <a:p>
            <a:pPr/>
            <a:r>
              <a:t>Each bubble represents one of 3 price tiers:.</a:t>
            </a:r>
          </a:p>
          <a:p>
            <a:pPr/>
          </a:p>
          <a:p>
            <a:pPr/>
            <a:r>
              <a:t>Low: $0.49 - $1.71</a:t>
            </a:r>
          </a:p>
          <a:p>
            <a:pPr/>
            <a:r>
              <a:t>Medium: $1.72 - $2.93</a:t>
            </a:r>
          </a:p>
          <a:p>
            <a:pPr/>
            <a:r>
              <a:t>High: $2.94 - $4.15</a:t>
            </a:r>
          </a:p>
          <a:p>
            <a:pPr/>
          </a:p>
          <a:p>
            <a:pPr/>
            <a:r>
              <a:t>Can see how top and bottom producers compare a little better here (next slide) …</a:t>
            </a: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4" name="Shape 284"/>
          <p:cNvSpPr/>
          <p:nvPr>
            <p:ph type="sldImg"/>
          </p:nvPr>
        </p:nvSpPr>
        <p:spPr>
          <a:prstGeom prst="rect">
            <a:avLst/>
          </a:prstGeom>
        </p:spPr>
        <p:txBody>
          <a:bodyPr/>
          <a:lstStyle/>
          <a:p>
            <a:pPr/>
          </a:p>
        </p:txBody>
      </p:sp>
      <p:sp>
        <p:nvSpPr>
          <p:cNvPr id="285" name="Shape 285"/>
          <p:cNvSpPr/>
          <p:nvPr>
            <p:ph type="body" sz="quarter" idx="1"/>
          </p:nvPr>
        </p:nvSpPr>
        <p:spPr>
          <a:prstGeom prst="rect">
            <a:avLst/>
          </a:prstGeom>
        </p:spPr>
        <p:txBody>
          <a:bodyPr/>
          <a:lstStyle/>
          <a:p>
            <a:pPr/>
            <a:r>
              <a:t>Top producers: gold - lighter color</a:t>
            </a:r>
          </a:p>
          <a:p>
            <a:pPr/>
            <a:r>
              <a:t>Bottom producers: brown - darker color</a:t>
            </a:r>
          </a:p>
          <a:p>
            <a:pPr/>
          </a:p>
          <a:p>
            <a:pPr/>
            <a:r>
              <a:t>	Bubble size represents a price range:</a:t>
            </a:r>
          </a:p>
          <a:p>
            <a:pPr/>
            <a:r>
              <a:t>	[ Price varies from $0.49 per pound to $4.15 per pound over 15 years. ]</a:t>
            </a:r>
          </a:p>
          <a:p>
            <a:pPr/>
            <a:r>
              <a:t>	</a:t>
            </a:r>
            <a:r>
              <a:t>Low: $0.49 - $1.71</a:t>
            </a:r>
          </a:p>
          <a:p>
            <a:pPr/>
            <a:r>
              <a:t>	Medium: $1.72 - $2.93</a:t>
            </a:r>
          </a:p>
          <a:p>
            <a:pPr/>
            <a:r>
              <a:t>	High: $2.94 - $4.15</a:t>
            </a:r>
          </a:p>
          <a:p>
            <a:pPr/>
          </a:p>
          <a:p>
            <a:pPr/>
            <a:r>
              <a:t>Even though top producers are responsible for more total production, bottom producers are actually holding back more stocks. </a:t>
            </a:r>
          </a:p>
          <a:p>
            <a:pPr/>
          </a:p>
          <a:p>
            <a:pPr/>
            <a:r>
              <a:t>Bottom producers generally have more expensive honey and withhold more inventory.</a:t>
            </a:r>
          </a:p>
          <a:p>
            <a:pPr/>
          </a:p>
          <a:p>
            <a:pPr/>
          </a:p>
          <a:p>
            <a:pPr/>
          </a:p>
          <a:p>
            <a:pPr/>
            <a:r>
              <a:t>		[ Does not seem to depend on state (not a brand issue) ]</a:t>
            </a:r>
          </a:p>
          <a:p>
            <a:pPr/>
          </a:p>
          <a:p>
            <a:pPr/>
          </a:p>
          <a:p>
            <a:pPr/>
          </a:p>
          <a:p>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Here is a comparison of how stocks and total production trend with top and bottom producers. </a:t>
            </a:r>
          </a:p>
          <a:p>
            <a:pPr/>
            <a:r>
              <a:t>In general, the top four producers are holding back less stock than the rest of the states. </a:t>
            </a:r>
          </a:p>
          <a:p>
            <a:pPr/>
            <a:r>
              <a:t>Or, put another way, the top four states, with the cheapest prices are moving more honey.</a:t>
            </a:r>
          </a:p>
          <a:p>
            <a:pPr/>
          </a:p>
          <a:p>
            <a:pPr/>
          </a:p>
          <a:p>
            <a:pPr/>
            <a:r>
              <a:t>The top four states are producing half the total honey consumed in the US. </a:t>
            </a:r>
          </a:p>
          <a:p>
            <a:pPr/>
            <a:r>
              <a:t>The top four states have some of the lowest honey prices. </a:t>
            </a:r>
          </a:p>
          <a:p>
            <a:pPr/>
            <a:r>
              <a:t>They hold back fewer stocks, just barely.</a:t>
            </a:r>
          </a:p>
          <a:p>
            <a:pPr/>
          </a:p>
          <a:p>
            <a:pPr/>
            <a:r>
              <a:t>The rest of the states, with more expensive honey, move less honey and hold back more stocks.</a:t>
            </a:r>
          </a:p>
          <a:p>
            <a:pPr/>
          </a:p>
          <a:p>
            <a:pPr/>
            <a:r>
              <a:t>		(Stocks and production correlate very highly.)</a:t>
            </a: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Shape 302"/>
          <p:cNvSpPr/>
          <p:nvPr>
            <p:ph type="sldImg"/>
          </p:nvPr>
        </p:nvSpPr>
        <p:spPr>
          <a:prstGeom prst="rect">
            <a:avLst/>
          </a:prstGeom>
        </p:spPr>
        <p:txBody>
          <a:bodyPr/>
          <a:lstStyle/>
          <a:p>
            <a:pPr/>
          </a:p>
        </p:txBody>
      </p:sp>
      <p:sp>
        <p:nvSpPr>
          <p:cNvPr id="303" name="Shape 303"/>
          <p:cNvSpPr/>
          <p:nvPr>
            <p:ph type="body" sz="quarter" idx="1"/>
          </p:nvPr>
        </p:nvSpPr>
        <p:spPr>
          <a:prstGeom prst="rect">
            <a:avLst/>
          </a:prstGeom>
        </p:spPr>
        <p:txBody>
          <a:bodyPr/>
          <a:lstStyle/>
          <a:p>
            <a:pPr/>
            <a:r>
              <a:t>In conclusion:</a:t>
            </a:r>
          </a:p>
          <a:p>
            <a:pPr/>
          </a:p>
          <a:p>
            <a:pPr/>
            <a:r>
              <a:t>Four states are responsible for over half the honey produced in the US. </a:t>
            </a:r>
          </a:p>
          <a:p>
            <a:pPr/>
            <a:r>
              <a:t>	ND, CA, SD, and FL</a:t>
            </a:r>
          </a:p>
          <a:p>
            <a:pPr/>
            <a:r>
              <a:t>	</a:t>
            </a:r>
          </a:p>
          <a:p>
            <a:pPr/>
            <a:r>
              <a:t>	These states are responsible for a lot of product. </a:t>
            </a:r>
          </a:p>
          <a:p>
            <a:pPr/>
            <a:r>
              <a:t>	And they offer some of the cheapest honey. They are not the cheapest, but they are in the bottom ten states for honey prices. </a:t>
            </a:r>
          </a:p>
          <a:p>
            <a:pPr/>
            <a:r>
              <a:t>			</a:t>
            </a:r>
          </a:p>
          <a:p>
            <a:pPr/>
            <a:r>
              <a:t>If you were setting up honey production business, which states would be a good choice?</a:t>
            </a:r>
          </a:p>
          <a:p>
            <a:pPr/>
            <a:r>
              <a:t>	These top producing states are probably not a good place to start a honey production business </a:t>
            </a:r>
          </a:p>
          <a:p>
            <a:pPr/>
            <a:r>
              <a:t>		unless your business model can handle some of the lowest honey prices in the industry. </a:t>
            </a:r>
          </a:p>
          <a:p>
            <a:pPr/>
            <a:r>
              <a:t>	The states getting the highest prices, on average, for their honey are VA, IL, and KY. </a:t>
            </a:r>
          </a:p>
          <a:p>
            <a:pPr/>
            <a:r>
              <a:t>		Although they are not moving as much honey as states with cheaper honey.</a:t>
            </a:r>
          </a:p>
          <a:p>
            <a:pPr/>
          </a:p>
          <a:p>
            <a:pPr/>
            <a:r>
              <a:t>				[If you are buying honey, LA, Mississippi and Arkansas have the lowest prices on average.]</a:t>
            </a:r>
          </a:p>
          <a:p>
            <a:pPr/>
          </a:p>
          <a:p>
            <a:pPr/>
            <a:r>
              <a:t>A honey production business would need to consider how price point and volume will affect their business needs. </a:t>
            </a:r>
          </a:p>
          <a:p>
            <a:pPr/>
            <a:r>
              <a:t>	If you are not able to support a large volume of production, you will probably want to charge more: </a:t>
            </a:r>
          </a:p>
          <a:p>
            <a:pPr/>
            <a:r>
              <a:t>	being in a state with a market that can support higher prices might suit you better: VA, IL, KY</a:t>
            </a:r>
          </a:p>
          <a:p>
            <a:pPr/>
            <a:r>
              <a:t>					</a:t>
            </a:r>
          </a:p>
          <a:p>
            <a:pPr/>
            <a:r>
              <a:t>	</a:t>
            </a:r>
          </a:p>
          <a:p>
            <a:pPr/>
            <a:r>
              <a:t>On a final note:</a:t>
            </a:r>
          </a:p>
          <a:p>
            <a:pPr/>
            <a:r>
              <a:t>Be careful with your EDA! My first dataset had more recent data and a Kaggle usability ranking of 10.0! But this did not pan out. 	</a:t>
            </a:r>
          </a:p>
          <a:p>
            <a:pPr/>
            <a:r>
              <a:t>		 </a:t>
            </a:r>
          </a:p>
          <a:p>
            <a:pPr>
              <a:defRPr b="1"/>
            </a:pPr>
            <a:r>
              <a:t>[next slide]</a:t>
            </a:r>
          </a:p>
          <a:p>
            <a:pPr/>
          </a:p>
          <a:p>
            <a:pPr/>
            <a:r>
              <a:t>—————————————————</a:t>
            </a:r>
          </a:p>
          <a:p>
            <a:pPr/>
            <a:r>
              <a:t>Stats:</a:t>
            </a:r>
          </a:p>
          <a:p>
            <a:pPr/>
            <a:r>
              <a:t>Most expensive honey on average: VA, IL, then KY $$$$$</a:t>
            </a:r>
          </a:p>
          <a:p>
            <a:pPr/>
            <a:r>
              <a:t>Cheapest honey on average: LA, Mississippi (MS), then Arkansas (AR) $</a:t>
            </a:r>
          </a:p>
          <a:p>
            <a:pPr/>
            <a:r>
              <a:t>	Highest price honey: </a:t>
            </a:r>
          </a:p>
          <a:p>
            <a:pPr/>
            <a:r>
              <a:t>	state  year</a:t>
            </a:r>
          </a:p>
          <a:p>
            <a:pPr/>
            <a:r>
              <a:t>	HI     2012    $4.15/lb</a:t>
            </a:r>
          </a:p>
          <a:p>
            <a:pPr/>
            <a:r>
              <a:t>	VA    2011    $4.07/lb</a:t>
            </a:r>
          </a:p>
          <a:p>
            <a:pPr/>
            <a:r>
              <a:t>	IL      2011    $3.90/lb</a:t>
            </a:r>
          </a:p>
          <a:p>
            <a:pPr/>
          </a:p>
          <a:p>
            <a:pPr/>
            <a:r>
              <a:t>	Lowest price honey:</a:t>
            </a:r>
          </a:p>
          <a:p>
            <a:pPr/>
            <a:r>
              <a:t>	state  year</a:t>
            </a:r>
          </a:p>
          <a:p>
            <a:pPr/>
            <a:r>
              <a:t>	LA     1999    $0.49/lb</a:t>
            </a:r>
          </a:p>
          <a:p>
            <a:pPr/>
            <a:r>
              <a:t>	         2000     $0.52/lb</a:t>
            </a:r>
          </a:p>
          <a:p>
            <a:pPr/>
            <a:r>
              <a:t>	ID     2000     $0.52/lb</a:t>
            </a:r>
          </a:p>
          <a:p>
            <a:pPr/>
            <a:r>
              <a:t>	FL     1999     $0.53/lb</a:t>
            </a:r>
          </a:p>
          <a:p>
            <a:pPr/>
          </a:p>
          <a:p>
            <a:pPr/>
            <a:r>
              <a:t>Lowest average production levels: Maine (ME), KY, VA</a:t>
            </a:r>
          </a:p>
          <a:p>
            <a:pPr/>
          </a:p>
          <a:p>
            <a:pPr/>
            <a:r>
              <a:t>Largest number of colonies:</a:t>
            </a:r>
          </a:p>
          <a:p>
            <a:pPr/>
            <a:r>
              <a:t>ND, CA, ND… as you would expect</a:t>
            </a:r>
          </a:p>
          <a:p>
            <a:pPr/>
          </a:p>
          <a:p>
            <a:pPr/>
            <a:r>
              <a:t>Smallest number of colonies:</a:t>
            </a:r>
          </a:p>
          <a:p>
            <a:pPr/>
            <a:r>
              <a:t>KY     1998    3000.0</a:t>
            </a:r>
          </a:p>
          <a:p>
            <a:pPr/>
            <a:r>
              <a:t>          1999    3000.0</a:t>
            </a:r>
          </a:p>
          <a:p>
            <a:pPr/>
            <a:r>
              <a:t>ME    2012    4000.0</a:t>
            </a:r>
          </a:p>
          <a:p>
            <a:pPr/>
            <a:r>
              <a:t>          2011    4000.0</a:t>
            </a:r>
          </a:p>
          <a:p>
            <a:pPr/>
            <a:r>
              <a:t>VT     2010    4000.0</a:t>
            </a:r>
          </a:p>
          <a:p>
            <a:pPr/>
            <a:r>
              <a:t>          2011    4000.0</a:t>
            </a:r>
          </a:p>
          <a:p>
            <a:pPr/>
          </a:p>
          <a:p>
            <a:pPr/>
            <a:r>
              <a:t>Highest yield per colony:</a:t>
            </a:r>
          </a:p>
          <a:p>
            <a:pPr/>
            <a:r>
              <a:t>HI     2002    136</a:t>
            </a:r>
          </a:p>
          <a:p>
            <a:pPr/>
            <a:r>
              <a:t>         2005    131</a:t>
            </a:r>
          </a:p>
          <a:p>
            <a:pPr/>
            <a:r>
              <a:t>ND   1998    128</a:t>
            </a:r>
          </a:p>
          <a:p>
            <a:pPr/>
            <a:r>
              <a:t>LA     2002    124</a:t>
            </a:r>
          </a:p>
          <a:p>
            <a:pPr/>
            <a:r>
              <a:t>MT    1998    122</a:t>
            </a:r>
          </a:p>
          <a:p>
            <a:pPr/>
            <a:r>
              <a:t>SD     2000    121</a:t>
            </a:r>
          </a:p>
          <a:p>
            <a:pPr/>
            <a:r>
              <a:t>MS    2012    118</a:t>
            </a:r>
          </a:p>
          <a:p>
            <a:pPr/>
            <a:r>
              <a:t>HI      1998    118</a:t>
            </a:r>
          </a:p>
          <a:p>
            <a:pPr/>
            <a:r>
              <a:t>MS    2011    115</a:t>
            </a:r>
          </a:p>
          <a:p>
            <a:pPr/>
            <a:r>
              <a:t>ND    2000    115</a:t>
            </a:r>
          </a:p>
          <a:p>
            <a:pPr/>
          </a:p>
          <a:p>
            <a:pPr/>
            <a:r>
              <a:t>Lowest yield per colony:</a:t>
            </a:r>
          </a:p>
          <a:p>
            <a:pPr/>
            <a:r>
              <a:t>NJ     2003    19</a:t>
            </a:r>
          </a:p>
          <a:p>
            <a:pPr/>
            <a:r>
              <a:t>ME   2001    20</a:t>
            </a:r>
          </a:p>
          <a:p>
            <a:pPr/>
            <a:r>
              <a:t>         2000    21</a:t>
            </a:r>
          </a:p>
          <a:p>
            <a:pPr/>
            <a:r>
              <a:t>         1999    22</a:t>
            </a:r>
          </a:p>
          <a:p>
            <a:pPr/>
            <a:r>
              <a:t>         2006    23</a:t>
            </a:r>
          </a:p>
          <a:p>
            <a:pPr/>
            <a:r>
              <a:t>         2005    26</a:t>
            </a:r>
          </a:p>
          <a:p>
            <a:pPr/>
            <a:r>
              <a:t>         2007    26</a:t>
            </a:r>
          </a:p>
          <a:p>
            <a:pPr/>
            <a:r>
              <a:t>         1998    26</a:t>
            </a:r>
          </a:p>
          <a:p>
            <a:pPr/>
            <a:r>
              <a:t>ID     2010    27</a:t>
            </a:r>
          </a:p>
          <a:p>
            <a:pPr/>
            <a:r>
              <a:t>NJ    2004    27</a:t>
            </a:r>
          </a:p>
          <a:p>
            <a:pPr/>
          </a:p>
          <a:p>
            <a:pPr/>
          </a:p>
          <a:p>
            <a:pPr/>
          </a:p>
          <a:p>
            <a:pPr/>
          </a:p>
          <a:p>
            <a:pPr/>
          </a:p>
          <a:p>
            <a:p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3" name="Shape 313"/>
          <p:cNvSpPr/>
          <p:nvPr>
            <p:ph type="sldImg"/>
          </p:nvPr>
        </p:nvSpPr>
        <p:spPr>
          <a:prstGeom prst="rect">
            <a:avLst/>
          </a:prstGeom>
        </p:spPr>
        <p:txBody>
          <a:bodyPr/>
          <a:lstStyle/>
          <a:p>
            <a:pPr/>
          </a:p>
        </p:txBody>
      </p:sp>
      <p:sp>
        <p:nvSpPr>
          <p:cNvPr id="314" name="Shape 314"/>
          <p:cNvSpPr/>
          <p:nvPr>
            <p:ph type="body" sz="quarter" idx="1"/>
          </p:nvPr>
        </p:nvSpPr>
        <p:spPr>
          <a:prstGeom prst="rect">
            <a:avLst/>
          </a:prstGeom>
        </p:spPr>
        <p:txBody>
          <a:bodyPr/>
          <a:lstStyle/>
          <a:p>
            <a:pPr>
              <a:defRPr b="1"/>
            </a:pPr>
            <a:r>
              <a:t>Further Research: </a:t>
            </a:r>
          </a:p>
          <a:p>
            <a:pPr>
              <a:defRPr b="1"/>
            </a:pPr>
          </a:p>
          <a:p>
            <a:pPr>
              <a:defRPr b="1"/>
            </a:pPr>
            <a:r>
              <a:t>Crops as drivers of honey production.</a:t>
            </a:r>
          </a:p>
          <a:p>
            <a:pPr/>
          </a:p>
          <a:p>
            <a:pPr/>
            <a:r>
              <a:t>It would be interesting to better understand the relationship between crops and honey production. </a:t>
            </a:r>
          </a:p>
          <a:p>
            <a:pPr/>
            <a:r>
              <a:t>What about SD (and ND) make these prime states for honey production?</a:t>
            </a:r>
          </a:p>
          <a:p>
            <a:pPr/>
            <a:r>
              <a:t>CA grows a lot of crops. I think of almonds, which need bees for pollination. </a:t>
            </a:r>
          </a:p>
          <a:p>
            <a:pPr/>
            <a:r>
              <a:t>North and South Dakota grow a lot of self-pollinating crops like wheat and corn. </a:t>
            </a:r>
          </a:p>
          <a:p>
            <a:pPr/>
          </a:p>
          <a:p>
            <a:pPr/>
            <a:r>
              <a:t>But I remembered driving through North Dakota many years ago – all the sunflowers!! </a:t>
            </a:r>
          </a:p>
          <a:p>
            <a:pPr/>
            <a:r>
              <a:t>Bees are essential to sunflower pollination.</a:t>
            </a:r>
          </a:p>
          <a:p>
            <a:pPr/>
          </a:p>
          <a:p>
            <a:pPr/>
            <a:r>
              <a:t>North Dakota and South Dakota are primary producers of sunflower in the US, by a lot! </a:t>
            </a:r>
          </a:p>
          <a:p>
            <a:pPr marL="171450" indent="-171450">
              <a:buSzPct val="100000"/>
              <a:buFont typeface="Calibri"/>
              <a:buChar char="-"/>
            </a:pPr>
            <a:r>
              <a:t>North Dakota: 1,122,980 (1000s lbs) - 1.1 billion pounds </a:t>
            </a:r>
          </a:p>
          <a:p>
            <a:pPr marL="171450" indent="-171450">
              <a:buSzPct val="100000"/>
              <a:buFont typeface="Calibri"/>
              <a:buChar char="-"/>
            </a:pPr>
            <a:r>
              <a:t>South Dakota: 817,200 (1000s lbs) - 817 million pounds</a:t>
            </a:r>
          </a:p>
          <a:p>
            <a:pPr marL="171450" indent="-171450">
              <a:buSzPct val="100000"/>
              <a:buFont typeface="Calibri"/>
              <a:buChar char="-"/>
            </a:pPr>
            <a:r>
              <a:t>Minnesota: 132,000 (1000s lbs) - 132 million pounds</a:t>
            </a:r>
          </a:p>
          <a:p>
            <a:pPr marL="171450" indent="-171450">
              <a:buSzPct val="100000"/>
              <a:buFont typeface="Calibri"/>
              <a:buChar char="-"/>
            </a:pPr>
            <a:r>
              <a:t>Texas: 61,250 (1000s lbs) - 61 million pounds</a:t>
            </a:r>
          </a:p>
          <a:p>
            <a:pPr/>
            <a:br/>
            <a:br/>
            <a:br/>
          </a:p>
          <a:p>
            <a:pPr/>
            <a:b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3" name="Shape 323"/>
          <p:cNvSpPr/>
          <p:nvPr>
            <p:ph type="sldImg"/>
          </p:nvPr>
        </p:nvSpPr>
        <p:spPr>
          <a:prstGeom prst="rect">
            <a:avLst/>
          </a:prstGeom>
        </p:spPr>
        <p:txBody>
          <a:bodyPr/>
          <a:lstStyle/>
          <a:p>
            <a:pPr/>
          </a:p>
        </p:txBody>
      </p:sp>
      <p:sp>
        <p:nvSpPr>
          <p:cNvPr id="324" name="Shape 324"/>
          <p:cNvSpPr/>
          <p:nvPr>
            <p:ph type="body" sz="quarter" idx="1"/>
          </p:nvPr>
        </p:nvSpPr>
        <p:spPr>
          <a:prstGeom prst="rect">
            <a:avLst/>
          </a:prstGeom>
        </p:spPr>
        <p:txBody>
          <a:bodyPr/>
          <a:lstStyle/>
          <a:p>
            <a:pPr/>
            <a:r>
              <a:t>Thank you so much for listening. </a:t>
            </a:r>
          </a:p>
          <a:p>
            <a:pPr/>
          </a:p>
          <a:p>
            <a:pPr/>
            <a:r>
              <a:t>Are there any questions?</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4" name="Shape 114"/>
          <p:cNvSpPr/>
          <p:nvPr>
            <p:ph type="sldImg"/>
          </p:nvPr>
        </p:nvSpPr>
        <p:spPr>
          <a:prstGeom prst="rect">
            <a:avLst/>
          </a:prstGeom>
        </p:spPr>
        <p:txBody>
          <a:bodyPr/>
          <a:lstStyle/>
          <a:p>
            <a:pPr/>
          </a:p>
        </p:txBody>
      </p:sp>
      <p:sp>
        <p:nvSpPr>
          <p:cNvPr id="115" name="Shape 115"/>
          <p:cNvSpPr/>
          <p:nvPr>
            <p:ph type="body" sz="quarter" idx="1"/>
          </p:nvPr>
        </p:nvSpPr>
        <p:spPr>
          <a:prstGeom prst="rect">
            <a:avLst/>
          </a:prstGeom>
        </p:spPr>
        <p:txBody>
          <a:bodyPr/>
          <a:lstStyle/>
          <a:p>
            <a:pPr/>
            <a:r>
              <a:t>The first data set: US Honey Production 1995-2021</a:t>
            </a:r>
          </a:p>
          <a:p>
            <a:pPr/>
          </a:p>
          <a:p>
            <a:pPr>
              <a:defRPr b="1"/>
            </a:pPr>
            <a:r>
              <a:t>Features: </a:t>
            </a:r>
            <a:endParaRPr b="0"/>
          </a:p>
          <a:p>
            <a:pPr/>
            <a:r>
              <a:t>Units - pounds and dollars (purportedly)</a:t>
            </a:r>
          </a:p>
          <a:p>
            <a:pPr>
              <a:defRPr b="1"/>
            </a:pPr>
          </a:p>
          <a:p>
            <a:pPr>
              <a:defRPr b="1"/>
            </a:pPr>
            <a:r>
              <a:t>EDA:</a:t>
            </a:r>
          </a:p>
          <a:p>
            <a:pPr/>
            <a:r>
              <a:t>[</a:t>
            </a:r>
            <a:r>
              <a:rPr b="1"/>
              <a:t>ANIMATION:] </a:t>
            </a:r>
            <a:endParaRPr b="1"/>
          </a:p>
          <a:p>
            <a:pPr/>
            <a:r>
              <a:t>No null values.</a:t>
            </a:r>
          </a:p>
          <a:p>
            <a:pPr/>
          </a:p>
          <a:p>
            <a:pPr/>
            <a:r>
              <a:t>[</a:t>
            </a:r>
            <a:r>
              <a:rPr b="1"/>
              <a:t>ANIMATION:]</a:t>
            </a:r>
            <a:endParaRPr b="1"/>
          </a:p>
          <a:p>
            <a:pPr/>
            <a:r>
              <a:t>Missing data: </a:t>
            </a:r>
          </a:p>
          <a:p>
            <a:pPr/>
            <a:r>
              <a:t>	6 states were missing entirely from the data set.  (Alaska, Conn, DE, Mass, NH, RI all missing)</a:t>
            </a:r>
          </a:p>
          <a:p>
            <a:pPr/>
            <a:r>
              <a:t>	6 states did not have data for every year.  (KY, MD, NV, NM, OK, SC were all missing data.)</a:t>
            </a:r>
          </a:p>
          <a:p>
            <a:pPr/>
          </a:p>
          <a:p>
            <a:pPr/>
          </a:p>
          <a:p>
            <a:pPr/>
            <a:r>
              <a:t>In my research, I discovered that some states' data (ex RI) are not included in reports for proprietary reasons. </a:t>
            </a:r>
          </a:p>
          <a:p>
            <a:pPr/>
            <a:r>
              <a:t> </a:t>
            </a:r>
          </a:p>
          <a:p>
            <a:pPr/>
            <a:r>
              <a:t>At this point - still had 38 states with data I could use. </a:t>
            </a:r>
          </a:p>
          <a:p>
            <a:pPr/>
          </a:p>
          <a:p>
            <a:pPr marL="171450" indent="-171450">
              <a:buSzPct val="100000"/>
              <a:buFont typeface="Calibri"/>
              <a:buChar char="-"/>
            </a:pPr>
            <a:r>
              <a:t>I could already see that the price was fishy. </a:t>
            </a:r>
          </a:p>
          <a:p>
            <a:pPr marL="171450" indent="-171450">
              <a:buSzPct val="100000"/>
              <a:buFont typeface="Calibri"/>
              <a:buChar char="-"/>
            </a:pPr>
            <a:r>
              <a:t>Based on other </a:t>
            </a:r>
            <a:r>
              <a:t>Kaggle notebooks I thought this was something I could fix. </a:t>
            </a:r>
          </a:p>
          <a:p>
            <a:pPr/>
          </a:p>
          <a:p>
            <a:pPr/>
          </a:p>
          <a:p>
            <a:pPr/>
          </a:p>
          <a:p>
            <a:pPr/>
          </a:p>
          <a:p>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4" name="Shape 124"/>
          <p:cNvSpPr/>
          <p:nvPr>
            <p:ph type="sldImg"/>
          </p:nvPr>
        </p:nvSpPr>
        <p:spPr>
          <a:prstGeom prst="rect">
            <a:avLst/>
          </a:prstGeom>
        </p:spPr>
        <p:txBody>
          <a:bodyPr/>
          <a:lstStyle/>
          <a:p>
            <a:pPr/>
          </a:p>
        </p:txBody>
      </p:sp>
      <p:sp>
        <p:nvSpPr>
          <p:cNvPr id="125" name="Shape 125"/>
          <p:cNvSpPr/>
          <p:nvPr>
            <p:ph type="body" sz="quarter" idx="1"/>
          </p:nvPr>
        </p:nvSpPr>
        <p:spPr>
          <a:prstGeom prst="rect">
            <a:avLst/>
          </a:prstGeom>
        </p:spPr>
        <p:txBody>
          <a:bodyPr/>
          <a:lstStyle/>
          <a:p>
            <a:pPr/>
            <a:r>
              <a:t>Visualizing the data clearly shows that something is wrong with the average price field. I examined the numbers more closely and saw that starting in 2018, they had decreased by a factor of 100. </a:t>
            </a:r>
          </a:p>
          <a:p>
            <a:pPr/>
          </a:p>
          <a:p>
            <a:pPr/>
            <a:r>
              <a:t>USDA reports for that time period indicate that honey data had been updated in 2018 to dollars per pound from cents per pound.</a:t>
            </a:r>
          </a:p>
          <a:p>
            <a:pPr/>
          </a:p>
          <a:p>
            <a:pPr/>
            <a:r>
              <a:t>I scaled the errant numbers by a factor of 100 starting in 2018, and continued with my EDA. </a:t>
            </a:r>
          </a:p>
          <a:p>
            <a:pPr/>
          </a:p>
          <a:p>
            <a:pPr/>
            <a:r>
              <a:t>(Did not visualize this in the presentation because there are bigger problems coming).</a:t>
            </a:r>
          </a:p>
          <a:p>
            <a:pPr/>
            <a:r>
              <a: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2" name="Shape 132"/>
          <p:cNvSpPr/>
          <p:nvPr>
            <p:ph type="sldImg"/>
          </p:nvPr>
        </p:nvSpPr>
        <p:spPr>
          <a:prstGeom prst="rect">
            <a:avLst/>
          </a:prstGeom>
        </p:spPr>
        <p:txBody>
          <a:bodyPr/>
          <a:lstStyle/>
          <a:p>
            <a:pPr/>
          </a:p>
        </p:txBody>
      </p:sp>
      <p:sp>
        <p:nvSpPr>
          <p:cNvPr id="133" name="Shape 133"/>
          <p:cNvSpPr/>
          <p:nvPr>
            <p:ph type="body" sz="quarter" idx="1"/>
          </p:nvPr>
        </p:nvSpPr>
        <p:spPr>
          <a:prstGeom prst="rect">
            <a:avLst/>
          </a:prstGeom>
        </p:spPr>
        <p:txBody>
          <a:bodyPr/>
          <a:lstStyle/>
          <a:p>
            <a:pPr/>
            <a:r>
              <a:t>Because value of production is derived from average price, I assumed that would also be off by a factor of 100 starting in 2018.</a:t>
            </a:r>
          </a:p>
          <a:p>
            <a:pPr/>
          </a:p>
          <a:p>
            <a:pPr/>
            <a:r>
              <a:t>When I looked at those values, there was no indication that they were off by a factor of 100. They were just all over the place, with no pattern to their error.</a:t>
            </a:r>
          </a:p>
          <a:p>
            <a:pPr/>
          </a:p>
          <a:p>
            <a:pPr/>
            <a:r>
              <a:t>				[Value of production is defined as the product of average price and total production.]</a:t>
            </a:r>
          </a:p>
          <a:p>
            <a:pPr/>
          </a:p>
          <a:p>
            <a:pPr/>
            <a:r>
              <a:t>I looked at another derived field: total production is defined to be the product of number of colonies and yield per colony.</a:t>
            </a:r>
          </a:p>
          <a:p>
            <a:pPr/>
            <a:r>
              <a:t>	This was also not true. And there was no discernable pattern to this error (i.e, no factor of 100, or so).</a:t>
            </a:r>
          </a:p>
          <a:p>
            <a:pPr/>
          </a:p>
          <a:p>
            <a:pPr/>
            <a:r>
              <a:t>So, if the derived quantities are incorrect, should I fix the data and move ahead? </a:t>
            </a:r>
          </a:p>
          <a:p>
            <a:pPr/>
            <a:r>
              <a:t>Can I trust the independent variables they are based on?</a:t>
            </a:r>
          </a:p>
          <a:p>
            <a:pPr/>
            <a:r>
              <a:t>	Should I just fix the data? </a:t>
            </a:r>
          </a:p>
          <a:p>
            <a:pPr/>
            <a:r>
              <a:t>	Were the independent fields trustworthy? </a:t>
            </a:r>
          </a:p>
          <a:p>
            <a:pPr/>
            <a:r>
              <a:t>	</a:t>
            </a:r>
          </a:p>
          <a:p>
            <a:pPr/>
            <a:r>
              <a:t>Looking a little more closely at stocks, which are not derived from anything, I discovered that in 2010, they become equal to total production, which is absolutely incorrect. </a:t>
            </a:r>
          </a:p>
          <a:p>
            <a:pPr/>
            <a:r>
              <a:t>In USDA reports, at no time are stocks and total production ever the same.  </a:t>
            </a:r>
          </a:p>
          <a:p>
            <a:pPr/>
          </a:p>
          <a:p>
            <a:pPr/>
            <a:r>
              <a:t>So now I was looking at a data set with corrupted, derived variables, as well as independent variables that I did not believe. </a:t>
            </a:r>
          </a:p>
          <a:p>
            <a:pPr/>
            <a:r>
              <a:t>I deemed the dataset unusable. </a:t>
            </a:r>
          </a:p>
          <a:p>
            <a:pPr/>
          </a:p>
          <a:p>
            <a:pPr/>
          </a:p>
          <a:p>
            <a:pPr/>
          </a:p>
          <a:p>
            <a:pPr/>
          </a:p>
          <a:p>
            <a:pPr/>
          </a:p>
          <a:p>
            <a:pPr/>
          </a:p>
          <a:p>
            <a:p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Shape 143"/>
          <p:cNvSpPr/>
          <p:nvPr>
            <p:ph type="sldImg"/>
          </p:nvPr>
        </p:nvSpPr>
        <p:spPr>
          <a:prstGeom prst="rect">
            <a:avLst/>
          </a:prstGeom>
        </p:spPr>
        <p:txBody>
          <a:bodyPr/>
          <a:lstStyle/>
          <a:p>
            <a:pPr/>
          </a:p>
        </p:txBody>
      </p:sp>
      <p:sp>
        <p:nvSpPr>
          <p:cNvPr id="144" name="Shape 144"/>
          <p:cNvSpPr/>
          <p:nvPr>
            <p:ph type="body" sz="quarter" idx="1"/>
          </p:nvPr>
        </p:nvSpPr>
        <p:spPr>
          <a:prstGeom prst="rect">
            <a:avLst/>
          </a:prstGeom>
        </p:spPr>
        <p:txBody>
          <a:bodyPr/>
          <a:lstStyle/>
          <a:p>
            <a:pPr/>
            <a:r>
              <a:t>Fortunately, there was another data set on Kaggle that had comparable data and seemed better behaved.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Shape 152"/>
          <p:cNvSpPr/>
          <p:nvPr>
            <p:ph type="sldImg"/>
          </p:nvPr>
        </p:nvSpPr>
        <p:spPr>
          <a:prstGeom prst="rect">
            <a:avLst/>
          </a:prstGeom>
        </p:spPr>
        <p:txBody>
          <a:bodyPr/>
          <a:lstStyle/>
          <a:p>
            <a:pPr/>
          </a:p>
        </p:txBody>
      </p:sp>
      <p:sp>
        <p:nvSpPr>
          <p:cNvPr id="153" name="Shape 153"/>
          <p:cNvSpPr/>
          <p:nvPr>
            <p:ph type="body" sz="quarter" idx="1"/>
          </p:nvPr>
        </p:nvSpPr>
        <p:spPr>
          <a:prstGeom prst="rect">
            <a:avLst/>
          </a:prstGeom>
        </p:spPr>
        <p:txBody>
          <a:bodyPr/>
          <a:lstStyle/>
          <a:p>
            <a:pPr/>
            <a:r>
              <a:t>The new dataset looked very similar to my first one. Similar features and some of the values for fields were the same. </a:t>
            </a:r>
          </a:p>
          <a:p>
            <a:pPr/>
            <a:r>
              <a:t>There were also notes in the Kaggle data card about how this data was redone, going back to original sources. </a:t>
            </a:r>
          </a:p>
          <a:p>
            <a:pPr/>
          </a:p>
          <a:p>
            <a:pPr/>
            <a:r>
              <a:t>I repeated my EDA. </a:t>
            </a:r>
          </a:p>
          <a:p>
            <a:pPr/>
          </a:p>
          <a:p>
            <a:pPr marL="171450" indent="-171450">
              <a:buSzPct val="100000"/>
              <a:buFont typeface="Calibri"/>
              <a:buChar char="-"/>
            </a:pPr>
            <a:r>
              <a:t>Six states missing entirely: the same as in the previous data set: Alaska, Conn, DE, Mass, NH, RI</a:t>
            </a:r>
          </a:p>
          <a:p>
            <a:pPr marL="171450" indent="-171450">
              <a:buSzPct val="100000"/>
              <a:buFont typeface="Calibri"/>
              <a:buChar char="-"/>
            </a:pPr>
            <a:r>
              <a:t>Only four states are missing data: MD, NV, OK, SC. These were also missing from the first data set. KY and NM.</a:t>
            </a:r>
          </a:p>
          <a:p>
            <a:pPr marL="171450" indent="-171450">
              <a:buSzPct val="100000"/>
              <a:buFont typeface="Calibri"/>
              <a:buChar char="-"/>
            </a:pPr>
            <a:r>
              <a:t>Checked the average price of honey.</a:t>
            </a:r>
          </a:p>
          <a:p>
            <a:pPr lvl="1" marL="400050" indent="-171450">
              <a:buSzPct val="100000"/>
              <a:buFont typeface="Calibri"/>
              <a:buChar char="-"/>
            </a:pPr>
            <a:r>
              <a:t>The numbers seem much more believable with a maximum of $4.15/lb compared to $847.00/lb</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2" name="Shape 162"/>
          <p:cNvSpPr/>
          <p:nvPr>
            <p:ph type="sldImg"/>
          </p:nvPr>
        </p:nvSpPr>
        <p:spPr>
          <a:prstGeom prst="rect">
            <a:avLst/>
          </a:prstGeom>
        </p:spPr>
        <p:txBody>
          <a:bodyPr/>
          <a:lstStyle/>
          <a:p>
            <a:pPr/>
          </a:p>
        </p:txBody>
      </p:sp>
      <p:sp>
        <p:nvSpPr>
          <p:cNvPr id="163" name="Shape 163"/>
          <p:cNvSpPr/>
          <p:nvPr>
            <p:ph type="body" sz="quarter" idx="1"/>
          </p:nvPr>
        </p:nvSpPr>
        <p:spPr>
          <a:prstGeom prst="rect">
            <a:avLst/>
          </a:prstGeom>
        </p:spPr>
        <p:txBody>
          <a:bodyPr/>
          <a:lstStyle/>
          <a:p>
            <a:pPr/>
            <a:r>
              <a:t>Looking at the price data, this looks much better.</a:t>
            </a:r>
          </a:p>
          <a:p>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r>
              <a:t>I verified that </a:t>
            </a:r>
          </a:p>
          <a:p>
            <a:pPr/>
            <a:r>
              <a:t>	total prod = numcol * yieldpercol </a:t>
            </a:r>
          </a:p>
          <a:p>
            <a:pPr/>
            <a:r>
              <a:t>	prodvalue != totalprod * priceperlb,       due to rounding errors. </a:t>
            </a:r>
          </a:p>
          <a:p>
            <a:pPr/>
          </a:p>
          <a:p>
            <a:pPr/>
            <a:r>
              <a:t>	totalprod * priceperlb = prodvalue_exact</a:t>
            </a:r>
          </a:p>
          <a:p>
            <a:pPr/>
          </a:p>
          <a:p>
            <a:pPr/>
            <a:r>
              <a:t>I examined this difference in the exact values and the rounded values and observed that the difference was less than .23 percent for all states,</a:t>
            </a:r>
          </a:p>
          <a:p>
            <a:pPr/>
            <a:r>
              <a:t>and less than .03 percent for most states. I decided this was not enough to worry about.</a:t>
            </a:r>
          </a:p>
          <a:p>
            <a:pPr/>
          </a:p>
          <a:p>
            <a:pPr/>
            <a:r>
              <a:t>From my EDA, I concluded that:</a:t>
            </a:r>
          </a:p>
          <a:p>
            <a:pPr/>
            <a:r>
              <a:t> </a:t>
            </a:r>
          </a:p>
          <a:p>
            <a:pPr/>
            <a:r>
              <a:t>	6 states do not appear in the dataframe: AK, CT, DE, MA, NH, and RI.</a:t>
            </a:r>
          </a:p>
          <a:p>
            <a:pPr/>
            <a:r>
              <a:t>	4 states: MD, OK, NV, and SC, have incomplete data so I removed them.</a:t>
            </a:r>
          </a:p>
          <a:p>
            <a:pPr/>
            <a:r>
              <a:t>	Leaving 40 of 50 states fully represented over a 15 year period.</a:t>
            </a:r>
          </a:p>
          <a:p>
            <a:pPr/>
          </a:p>
          <a:p>
            <a:pPr/>
            <a:r>
              <a:t>Finally, I had data I was confident in using.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1524000" y="1122362"/>
            <a:ext cx="9144000" cy="2387601"/>
          </a:xfrm>
          <a:prstGeom prst="rect">
            <a:avLst/>
          </a:prstGeom>
        </p:spPr>
        <p:txBody>
          <a:bodyPr anchor="b"/>
          <a:lstStyle>
            <a:lvl1pPr algn="ctr">
              <a:defRPr sz="6000"/>
            </a:lvl1pPr>
          </a:lstStyle>
          <a:p>
            <a:pPr/>
            <a:r>
              <a:t>Title Text</a:t>
            </a:r>
          </a:p>
        </p:txBody>
      </p:sp>
      <p:sp>
        <p:nvSpPr>
          <p:cNvPr id="12" name="Body Level One…"/>
          <p:cNvSpPr txBox="1"/>
          <p:nvPr>
            <p:ph type="body" sz="quarter" idx="1"/>
          </p:nvPr>
        </p:nvSpPr>
        <p:spPr>
          <a:xfrm>
            <a:off x="1524000" y="3602037"/>
            <a:ext cx="9144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prstGeom prst="rect">
            <a:avLst/>
          </a:prstGeom>
        </p:spPr>
        <p:txBody>
          <a:bodyPr/>
          <a:lstStyle/>
          <a:p>
            <a:pPr/>
            <a:r>
              <a:t>Title Text</a:t>
            </a:r>
          </a:p>
        </p:txBody>
      </p:sp>
      <p:sp>
        <p:nvSpPr>
          <p:cNvPr id="21"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831850" y="1709738"/>
            <a:ext cx="10515600" cy="2852737"/>
          </a:xfrm>
          <a:prstGeom prst="rect">
            <a:avLst/>
          </a:prstGeom>
        </p:spPr>
        <p:txBody>
          <a:bodyPr anchor="b"/>
          <a:lstStyle>
            <a:lvl1pPr>
              <a:defRPr sz="6000"/>
            </a:lvl1pPr>
          </a:lstStyle>
          <a:p>
            <a:pPr/>
            <a:r>
              <a:t>Title Text</a:t>
            </a:r>
          </a:p>
        </p:txBody>
      </p:sp>
      <p:sp>
        <p:nvSpPr>
          <p:cNvPr id="30" name="Body Level One…"/>
          <p:cNvSpPr txBox="1"/>
          <p:nvPr>
            <p:ph type="body" sz="quarter" idx="1"/>
          </p:nvPr>
        </p:nvSpPr>
        <p:spPr>
          <a:xfrm>
            <a:off x="831850" y="4589462"/>
            <a:ext cx="10515600" cy="1500188"/>
          </a:xfrm>
          <a:prstGeom prst="rect">
            <a:avLst/>
          </a:prstGeom>
        </p:spPr>
        <p:txBody>
          <a:bodyPr/>
          <a:lstStyle>
            <a:lvl1pPr marL="0" indent="0">
              <a:buSzTx/>
              <a:buFontTx/>
              <a:buNone/>
              <a:defRPr sz="2400">
                <a:solidFill>
                  <a:srgbClr val="757575"/>
                </a:solidFill>
              </a:defRPr>
            </a:lvl1pPr>
            <a:lvl2pPr marL="0" indent="457200">
              <a:buSzTx/>
              <a:buFontTx/>
              <a:buNone/>
              <a:defRPr sz="2400">
                <a:solidFill>
                  <a:srgbClr val="757575"/>
                </a:solidFill>
              </a:defRPr>
            </a:lvl2pPr>
            <a:lvl3pPr marL="0" indent="914400">
              <a:buSzTx/>
              <a:buFontTx/>
              <a:buNone/>
              <a:defRPr sz="2400">
                <a:solidFill>
                  <a:srgbClr val="757575"/>
                </a:solidFill>
              </a:defRPr>
            </a:lvl3pPr>
            <a:lvl4pPr marL="0" indent="1371600">
              <a:buSzTx/>
              <a:buFontTx/>
              <a:buNone/>
              <a:defRPr sz="2400">
                <a:solidFill>
                  <a:srgbClr val="757575"/>
                </a:solidFill>
              </a:defRPr>
            </a:lvl4pPr>
            <a:lvl5pPr marL="0" indent="1828800">
              <a:buSzTx/>
              <a:buFontTx/>
              <a:buNone/>
              <a:defRPr sz="2400">
                <a:solidFill>
                  <a:srgbClr val="757575"/>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prstGeom prst="rect">
            <a:avLst/>
          </a:prstGeom>
        </p:spPr>
        <p:txBody>
          <a:bodyPr/>
          <a:lstStyle/>
          <a:p>
            <a:pPr/>
            <a:r>
              <a:t>Title Text</a:t>
            </a:r>
          </a:p>
        </p:txBody>
      </p:sp>
      <p:sp>
        <p:nvSpPr>
          <p:cNvPr id="39" name="Body Level One…"/>
          <p:cNvSpPr txBox="1"/>
          <p:nvPr>
            <p:ph type="body" sz="half" idx="1"/>
          </p:nvPr>
        </p:nvSpPr>
        <p:spPr>
          <a:xfrm>
            <a:off x="838200" y="1825625"/>
            <a:ext cx="5181600" cy="4351338"/>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xfrm>
            <a:off x="839787" y="365125"/>
            <a:ext cx="10515601" cy="1325563"/>
          </a:xfrm>
          <a:prstGeom prst="rect">
            <a:avLst/>
          </a:prstGeom>
        </p:spPr>
        <p:txBody>
          <a:bodyPr/>
          <a:lstStyle/>
          <a:p>
            <a:pPr/>
            <a:r>
              <a:t>Title Text</a:t>
            </a:r>
          </a:p>
        </p:txBody>
      </p:sp>
      <p:sp>
        <p:nvSpPr>
          <p:cNvPr id="48" name="Body Level One…"/>
          <p:cNvSpPr txBox="1"/>
          <p:nvPr>
            <p:ph type="body" sz="quarter" idx="1"/>
          </p:nvPr>
        </p:nvSpPr>
        <p:spPr>
          <a:xfrm>
            <a:off x="839787" y="1681163"/>
            <a:ext cx="5157789" cy="823913"/>
          </a:xfrm>
          <a:prstGeom prst="rect">
            <a:avLst/>
          </a:prstGeom>
        </p:spPr>
        <p:txBody>
          <a:bodyPr anchor="b"/>
          <a:lstStyle>
            <a:lvl1pPr marL="0" indent="0">
              <a:buSzTx/>
              <a:buFontTx/>
              <a:buNone/>
              <a:defRPr b="1" sz="2400"/>
            </a:lvl1pPr>
            <a:lvl2pPr marL="0" indent="457200">
              <a:buSzTx/>
              <a:buFontTx/>
              <a:buNone/>
              <a:defRPr b="1" sz="2400"/>
            </a:lvl2pPr>
            <a:lvl3pPr marL="0" indent="914400">
              <a:buSzTx/>
              <a:buFontTx/>
              <a:buNone/>
              <a:defRPr b="1" sz="2400"/>
            </a:lvl3pPr>
            <a:lvl4pPr marL="0" indent="1371600">
              <a:buSzTx/>
              <a:buFontTx/>
              <a:buNone/>
              <a:defRPr b="1" sz="2400"/>
            </a:lvl4pPr>
            <a:lvl5pPr marL="0" indent="1828800">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6172200" y="1681163"/>
            <a:ext cx="5183188" cy="823913"/>
          </a:xfrm>
          <a:prstGeom prst="rect">
            <a:avLst/>
          </a:prstGeom>
        </p:spPr>
        <p:txBody>
          <a:bodyPr anchor="b"/>
          <a:lstStyle/>
          <a:p>
            <a:pPr marL="0" indent="0">
              <a:buSzTx/>
              <a:buFontTx/>
              <a:buNone/>
              <a:defRPr b="1" sz="24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73" name="Body Level One…"/>
          <p:cNvSpPr txBox="1"/>
          <p:nvPr>
            <p:ph type="body" sz="half" idx="1"/>
          </p:nvPr>
        </p:nvSpPr>
        <p:spPr>
          <a:xfrm>
            <a:off x="5183187" y="987425"/>
            <a:ext cx="6172201" cy="4873625"/>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quarter" idx="21"/>
          </p:nvPr>
        </p:nvSpPr>
        <p:spPr>
          <a:xfrm>
            <a:off x="839787" y="2057400"/>
            <a:ext cx="3932239" cy="3811588"/>
          </a:xfrm>
          <a:prstGeom prst="rect">
            <a:avLst/>
          </a:prstGeom>
        </p:spPr>
        <p:txBody>
          <a:bodyPr/>
          <a:lstStyle/>
          <a:p>
            <a:pPr marL="0" indent="0">
              <a:buSzTx/>
              <a:buFontTx/>
              <a:buNone/>
              <a:defRPr sz="16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839787" y="457200"/>
            <a:ext cx="3932239" cy="1600200"/>
          </a:xfrm>
          <a:prstGeom prst="rect">
            <a:avLst/>
          </a:prstGeom>
        </p:spPr>
        <p:txBody>
          <a:bodyPr anchor="b"/>
          <a:lstStyle>
            <a:lvl1pPr>
              <a:defRPr sz="3200"/>
            </a:lvl1pPr>
          </a:lstStyle>
          <a:p>
            <a:pPr/>
            <a:r>
              <a:t>Title Text</a:t>
            </a:r>
          </a:p>
        </p:txBody>
      </p:sp>
      <p:sp>
        <p:nvSpPr>
          <p:cNvPr id="83" name="Picture Placeholder 2"/>
          <p:cNvSpPr/>
          <p:nvPr>
            <p:ph type="pic" sz="half" idx="21"/>
          </p:nvPr>
        </p:nvSpPr>
        <p:spPr>
          <a:xfrm>
            <a:off x="5183187" y="987425"/>
            <a:ext cx="6172201" cy="4873625"/>
          </a:xfrm>
          <a:prstGeom prst="rect">
            <a:avLst/>
          </a:prstGeom>
        </p:spPr>
        <p:txBody>
          <a:bodyPr lIns="91439" rIns="91439">
            <a:noAutofit/>
          </a:bodyPr>
          <a:lstStyle/>
          <a:p>
            <a:pPr/>
          </a:p>
        </p:txBody>
      </p:sp>
      <p:sp>
        <p:nvSpPr>
          <p:cNvPr id="84" name="Body Level One…"/>
          <p:cNvSpPr txBox="1"/>
          <p:nvPr>
            <p:ph type="body" sz="quarter" idx="1"/>
          </p:nvPr>
        </p:nvSpPr>
        <p:spPr>
          <a:xfrm>
            <a:off x="839787" y="2057400"/>
            <a:ext cx="3932239"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838200" y="365125"/>
            <a:ext cx="10515600" cy="1325563"/>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3" name="Body Level One…"/>
          <p:cNvSpPr txBox="1"/>
          <p:nvPr>
            <p:ph type="body" idx="1"/>
          </p:nvPr>
        </p:nvSpPr>
        <p:spPr>
          <a:xfrm>
            <a:off x="838200" y="1825625"/>
            <a:ext cx="10515600" cy="4351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11080144" y="6404292"/>
            <a:ext cx="273657" cy="269241"/>
          </a:xfrm>
          <a:prstGeom prst="rect">
            <a:avLst/>
          </a:prstGeom>
          <a:ln w="12700">
            <a:miter lim="400000"/>
          </a:ln>
        </p:spPr>
        <p:txBody>
          <a:bodyPr wrap="none" lIns="45719" rIns="45719" anchor="ctr">
            <a:spAutoFit/>
          </a:bodyPr>
          <a:lstStyle>
            <a:lvl1pPr algn="r">
              <a:defRPr sz="1200">
                <a:solidFill>
                  <a:srgbClr val="757575"/>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solidFill>
            <a:srgbClr val="000000"/>
          </a:solidFill>
          <a:uFillTx/>
          <a:latin typeface="Aptos Display"/>
          <a:ea typeface="Aptos Display"/>
          <a:cs typeface="Aptos Display"/>
          <a:sym typeface="Aptos Display"/>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Aptos"/>
          <a:ea typeface="Aptos"/>
          <a:cs typeface="Aptos"/>
          <a:sym typeface="Aptos"/>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Aptos"/>
          <a:ea typeface="Aptos"/>
          <a:cs typeface="Aptos"/>
          <a:sym typeface="Aptos"/>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Aptos"/>
          <a:ea typeface="Aptos"/>
          <a:cs typeface="Aptos"/>
          <a:sym typeface="Aptos"/>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Aptos"/>
          <a:ea typeface="Aptos"/>
          <a:cs typeface="Aptos"/>
          <a:sym typeface="Aptos"/>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Aptos"/>
          <a:ea typeface="Aptos"/>
          <a:cs typeface="Aptos"/>
          <a:sym typeface="Aptos"/>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Aptos"/>
          <a:ea typeface="Aptos"/>
          <a:cs typeface="Aptos"/>
          <a:sym typeface="Aptos"/>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Aptos"/>
          <a:ea typeface="Aptos"/>
          <a:cs typeface="Aptos"/>
          <a:sym typeface="Aptos"/>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Aptos"/>
          <a:ea typeface="Aptos"/>
          <a:cs typeface="Aptos"/>
          <a:sym typeface="Aptos"/>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solidFill>
            <a:srgbClr val="000000"/>
          </a:solidFill>
          <a:uFillTx/>
          <a:latin typeface="Aptos"/>
          <a:ea typeface="Aptos"/>
          <a:cs typeface="Aptos"/>
          <a:sym typeface="Aptos"/>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Aptos"/>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 Id="rId4" Type="http://schemas.openxmlformats.org/officeDocument/2006/relationships/image" Target="../media/image6.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7.png"/><Relationship Id="rId4"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 Id="rId3" Type="http://schemas.openxmlformats.org/officeDocument/2006/relationships/image" Target="../media/image10.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11.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5.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20.xml.rels><?xml version="1.0" encoding="UTF-8"?>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17.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 Id="rId3" Type="http://schemas.openxmlformats.org/officeDocument/2006/relationships/image" Target="../media/image18.png"/><Relationship Id="rId4" Type="http://schemas.openxmlformats.org/officeDocument/2006/relationships/image" Target="../media/image19.png"/></Relationships>

</file>

<file path=ppt/slides/_rels/slide22.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2.xml"/><Relationship Id="rId3" Type="http://schemas.openxmlformats.org/officeDocument/2006/relationships/image" Target="../media/image20.png"/><Relationship Id="rId4" Type="http://schemas.openxmlformats.org/officeDocument/2006/relationships/image" Target="../media/image21.png"/></Relationships>

</file>

<file path=ppt/slides/_rels/slide2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22.png"/></Relationships>

</file>

<file path=ppt/slides/_rels/slide24.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4.xml"/><Relationship Id="rId3" Type="http://schemas.openxmlformats.org/officeDocument/2006/relationships/image" Target="../media/image23.png"/></Relationships>

</file>

<file path=ppt/slides/_rels/slide2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24.png"/></Relationships>

</file>

<file path=ppt/slides/_rels/slide2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5.png"/></Relationships>

</file>

<file path=ppt/slides/_rels/slide2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2.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5.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Title 1"/>
          <p:cNvSpPr txBox="1"/>
          <p:nvPr/>
        </p:nvSpPr>
        <p:spPr>
          <a:xfrm>
            <a:off x="883919" y="365125"/>
            <a:ext cx="10424161" cy="167132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lnSpc>
                <a:spcPct val="90000"/>
              </a:lnSpc>
              <a:defRPr sz="4400">
                <a:latin typeface="Aptos Display"/>
                <a:ea typeface="Aptos Display"/>
                <a:cs typeface="Aptos Display"/>
                <a:sym typeface="Aptos Display"/>
              </a:defRPr>
            </a:pPr>
            <a:r>
              <a:t>Honey Production in the USA (1998-2012)</a:t>
            </a:r>
            <a:br/>
            <a:r>
              <a:rPr sz="2400"/>
              <a:t>By way of </a:t>
            </a:r>
            <a:r>
              <a:rPr b="1" sz="2400">
                <a:latin typeface="Arial"/>
                <a:ea typeface="Arial"/>
                <a:cs typeface="Arial"/>
                <a:sym typeface="Arial"/>
              </a:rPr>
              <a:t>US Honey Production 1995 - 2021</a:t>
            </a:r>
          </a:p>
        </p:txBody>
      </p:sp>
      <p:sp>
        <p:nvSpPr>
          <p:cNvPr id="95" name="TextBox 5"/>
          <p:cNvSpPr txBox="1"/>
          <p:nvPr/>
        </p:nvSpPr>
        <p:spPr>
          <a:xfrm>
            <a:off x="3680443" y="5398265"/>
            <a:ext cx="4829428" cy="1005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2000"/>
            </a:pPr>
            <a:r>
              <a:t>Margaret Bowers, NYCDSA</a:t>
            </a:r>
          </a:p>
          <a:p>
            <a:pPr algn="ctr">
              <a:defRPr sz="2000"/>
            </a:pPr>
            <a:r>
              <a:t>Data Analysis Project with Python</a:t>
            </a:r>
          </a:p>
          <a:p>
            <a:pPr algn="ctr">
              <a:defRPr sz="2000"/>
            </a:pPr>
            <a:r>
              <a:t>September 2024</a:t>
            </a:r>
          </a:p>
        </p:txBody>
      </p:sp>
      <p:pic>
        <p:nvPicPr>
          <p:cNvPr id="96" name="Picture 1" descr="Picture 1"/>
          <p:cNvPicPr>
            <a:picLocks noChangeAspect="1"/>
          </p:cNvPicPr>
          <p:nvPr/>
        </p:nvPicPr>
        <p:blipFill>
          <a:blip r:embed="rId3">
            <a:extLst/>
          </a:blip>
          <a:stretch>
            <a:fillRect/>
          </a:stretch>
        </p:blipFill>
        <p:spPr>
          <a:xfrm>
            <a:off x="3126996" y="2196215"/>
            <a:ext cx="5938008" cy="3042280"/>
          </a:xfrm>
          <a:prstGeom prst="rect">
            <a:avLst/>
          </a:prstGeom>
          <a:ln w="12700">
            <a:miter lim="400000"/>
          </a:ln>
        </p:spPr>
      </p:pic>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Title 1"/>
          <p:cNvSpPr txBox="1"/>
          <p:nvPr>
            <p:ph type="title"/>
          </p:nvPr>
        </p:nvSpPr>
        <p:spPr>
          <a:xfrm>
            <a:off x="1001683" y="170411"/>
            <a:ext cx="10178936" cy="1328732"/>
          </a:xfrm>
          <a:prstGeom prst="rect">
            <a:avLst/>
          </a:prstGeom>
        </p:spPr>
        <p:txBody>
          <a:bodyPr anchor="b"/>
          <a:lstStyle>
            <a:lvl1pPr algn="ctr">
              <a:defRPr sz="5200"/>
            </a:lvl1pPr>
          </a:lstStyle>
          <a:p>
            <a:pPr/>
            <a:r>
              <a:t>First look at the data:</a:t>
            </a:r>
          </a:p>
        </p:txBody>
      </p:sp>
      <p:pic>
        <p:nvPicPr>
          <p:cNvPr id="174" name="Content Placeholder 6" descr="Content Placeholder 6"/>
          <p:cNvPicPr>
            <a:picLocks noChangeAspect="1"/>
          </p:cNvPicPr>
          <p:nvPr/>
        </p:nvPicPr>
        <p:blipFill>
          <a:blip r:embed="rId3">
            <a:extLst/>
          </a:blip>
          <a:stretch>
            <a:fillRect/>
          </a:stretch>
        </p:blipFill>
        <p:spPr>
          <a:xfrm>
            <a:off x="5960593" y="1713771"/>
            <a:ext cx="6138497" cy="4351339"/>
          </a:xfrm>
          <a:prstGeom prst="rect">
            <a:avLst/>
          </a:prstGeom>
          <a:ln w="12700">
            <a:miter lim="400000"/>
          </a:ln>
        </p:spPr>
      </p:pic>
      <p:pic>
        <p:nvPicPr>
          <p:cNvPr id="175" name="Picture 9" descr="Picture 9"/>
          <p:cNvPicPr>
            <a:picLocks noChangeAspect="1"/>
          </p:cNvPicPr>
          <p:nvPr/>
        </p:nvPicPr>
        <p:blipFill>
          <a:blip r:embed="rId4">
            <a:extLst/>
          </a:blip>
          <a:srcRect l="0" t="2244" r="0" b="4322"/>
          <a:stretch>
            <a:fillRect/>
          </a:stretch>
        </p:blipFill>
        <p:spPr>
          <a:xfrm>
            <a:off x="150103" y="1940278"/>
            <a:ext cx="5803207" cy="3890358"/>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9" name="Content Placeholder 3" descr="Content Placeholder 3"/>
          <p:cNvPicPr>
            <a:picLocks noChangeAspect="1"/>
          </p:cNvPicPr>
          <p:nvPr/>
        </p:nvPicPr>
        <p:blipFill>
          <a:blip r:embed="rId3">
            <a:extLst/>
          </a:blip>
          <a:stretch>
            <a:fillRect/>
          </a:stretch>
        </p:blipFill>
        <p:spPr>
          <a:xfrm>
            <a:off x="643467" y="1979681"/>
            <a:ext cx="5291667" cy="3783540"/>
          </a:xfrm>
          <a:prstGeom prst="rect">
            <a:avLst/>
          </a:prstGeom>
          <a:ln w="12700">
            <a:miter lim="400000"/>
          </a:ln>
        </p:spPr>
      </p:pic>
      <p:pic>
        <p:nvPicPr>
          <p:cNvPr id="180" name="Content Placeholder 3" descr="Content Placeholder 3"/>
          <p:cNvPicPr>
            <a:picLocks noChangeAspect="1"/>
          </p:cNvPicPr>
          <p:nvPr/>
        </p:nvPicPr>
        <p:blipFill>
          <a:blip r:embed="rId4">
            <a:extLst/>
          </a:blip>
          <a:stretch>
            <a:fillRect/>
          </a:stretch>
        </p:blipFill>
        <p:spPr>
          <a:xfrm>
            <a:off x="6256864" y="1992909"/>
            <a:ext cx="5291668" cy="3757084"/>
          </a:xfrm>
          <a:prstGeom prst="rect">
            <a:avLst/>
          </a:prstGeom>
          <a:ln w="12700">
            <a:miter lim="400000"/>
          </a:ln>
        </p:spPr>
      </p:pic>
      <p:sp>
        <p:nvSpPr>
          <p:cNvPr id="181" name="First look at the data:"/>
          <p:cNvSpPr txBox="1"/>
          <p:nvPr/>
        </p:nvSpPr>
        <p:spPr>
          <a:xfrm>
            <a:off x="2960558" y="644586"/>
            <a:ext cx="6270884" cy="878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ct val="90000"/>
              </a:lnSpc>
              <a:defRPr sz="5200">
                <a:latin typeface="Aptos Display"/>
                <a:ea typeface="Aptos Display"/>
                <a:cs typeface="Aptos Display"/>
                <a:sym typeface="Aptos Display"/>
              </a:defRPr>
            </a:lvl1pPr>
          </a:lstStyle>
          <a:p>
            <a:pPr/>
            <a:r>
              <a:t>First look at the data:</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5" name="Picture 1" descr="Picture 1"/>
          <p:cNvPicPr>
            <a:picLocks noChangeAspect="1"/>
          </p:cNvPicPr>
          <p:nvPr/>
        </p:nvPicPr>
        <p:blipFill>
          <a:blip r:embed="rId3">
            <a:extLst/>
          </a:blip>
          <a:stretch>
            <a:fillRect/>
          </a:stretch>
        </p:blipFill>
        <p:spPr>
          <a:xfrm>
            <a:off x="866896" y="0"/>
            <a:ext cx="10458207" cy="6858000"/>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9" name="TextBox 3"/>
          <p:cNvSpPr txBox="1"/>
          <p:nvPr/>
        </p:nvSpPr>
        <p:spPr>
          <a:xfrm>
            <a:off x="1634535" y="295754"/>
            <a:ext cx="8922930" cy="1259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2800"/>
            </a:pPr>
            <a:r>
              <a:t>Price compared to:</a:t>
            </a:r>
          </a:p>
          <a:p>
            <a:pPr algn="ctr">
              <a:defRPr sz="2400"/>
            </a:pPr>
            <a:r>
              <a:t>yield per colony (blue), number of colonies (red),</a:t>
            </a:r>
          </a:p>
          <a:p>
            <a:pPr algn="ctr">
              <a:defRPr sz="2400"/>
            </a:pPr>
            <a:r>
              <a:t>total production (green), stocks (purple) </a:t>
            </a:r>
          </a:p>
        </p:txBody>
      </p:sp>
      <p:sp>
        <p:nvSpPr>
          <p:cNvPr id="190" name="Rectangle"/>
          <p:cNvSpPr/>
          <p:nvPr/>
        </p:nvSpPr>
        <p:spPr>
          <a:xfrm>
            <a:off x="2633774" y="1677581"/>
            <a:ext cx="6924452" cy="4708079"/>
          </a:xfrm>
          <a:prstGeom prst="rect">
            <a:avLst/>
          </a:prstGeom>
          <a:solidFill>
            <a:srgbClr val="FFFFFF"/>
          </a:solidFill>
          <a:ln w="38100">
            <a:solidFill>
              <a:schemeClr val="accent1"/>
            </a:solidFill>
            <a:miter/>
          </a:ln>
        </p:spPr>
        <p:txBody>
          <a:bodyPr lIns="45719" rIns="45719" anchor="ctr"/>
          <a:lstStyle/>
          <a:p>
            <a:pPr/>
          </a:p>
        </p:txBody>
      </p:sp>
      <p:pic>
        <p:nvPicPr>
          <p:cNvPr id="191" name="Picture 1" descr="Picture 1"/>
          <p:cNvPicPr>
            <a:picLocks noChangeAspect="1"/>
          </p:cNvPicPr>
          <p:nvPr/>
        </p:nvPicPr>
        <p:blipFill>
          <a:blip r:embed="rId3">
            <a:extLst/>
          </a:blip>
          <a:stretch>
            <a:fillRect/>
          </a:stretch>
        </p:blipFill>
        <p:spPr>
          <a:xfrm>
            <a:off x="3328610" y="2008538"/>
            <a:ext cx="5215803" cy="4046165"/>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Rectangle 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96" name="Rectangle 10"/>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197" name="Rectangle 12"/>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198" name="Rectangle 14"/>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199" name="Freeform: Shape 16"/>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200" name="Title 1"/>
          <p:cNvSpPr txBox="1"/>
          <p:nvPr>
            <p:ph type="title"/>
          </p:nvPr>
        </p:nvSpPr>
        <p:spPr>
          <a:xfrm>
            <a:off x="581213" y="1604399"/>
            <a:ext cx="2880830" cy="3071908"/>
          </a:xfrm>
          <a:prstGeom prst="rect">
            <a:avLst/>
          </a:prstGeom>
        </p:spPr>
        <p:txBody>
          <a:bodyPr anchor="t"/>
          <a:lstStyle/>
          <a:p>
            <a:pPr lvl="1">
              <a:defRPr sz="4000">
                <a:solidFill>
                  <a:srgbClr val="FFFFFF"/>
                </a:solidFill>
              </a:defRPr>
            </a:pPr>
            <a:r>
              <a:t>Individual States</a:t>
            </a:r>
            <a:br/>
          </a:p>
        </p:txBody>
      </p:sp>
      <p:grpSp>
        <p:nvGrpSpPr>
          <p:cNvPr id="203" name="Content Placeholder 3"/>
          <p:cNvGrpSpPr/>
          <p:nvPr/>
        </p:nvGrpSpPr>
        <p:grpSpPr>
          <a:xfrm>
            <a:off x="4388507" y="1163511"/>
            <a:ext cx="7225749" cy="4530979"/>
            <a:chOff x="0" y="0"/>
            <a:chExt cx="7225748" cy="4530978"/>
          </a:xfrm>
        </p:grpSpPr>
        <p:sp>
          <p:nvSpPr>
            <p:cNvPr id="201" name="Rectangle"/>
            <p:cNvSpPr/>
            <p:nvPr/>
          </p:nvSpPr>
          <p:spPr>
            <a:xfrm>
              <a:off x="0" y="0"/>
              <a:ext cx="7225749" cy="4530979"/>
            </a:xfrm>
            <a:prstGeom prst="rect">
              <a:avLst/>
            </a:prstGeom>
            <a:solidFill>
              <a:srgbClr val="EDEDED"/>
            </a:solidFill>
            <a:ln w="12700" cap="flat">
              <a:noFill/>
              <a:miter lim="400000"/>
            </a:ln>
            <a:effectLst/>
          </p:spPr>
          <p:txBody>
            <a:bodyPr wrap="square" lIns="45719" tIns="45719" rIns="45719" bIns="45719" numCol="1" anchor="ctr">
              <a:noAutofit/>
            </a:bodyPr>
            <a:lstStyle/>
            <a:p>
              <a:pPr/>
            </a:p>
          </p:txBody>
        </p:sp>
        <p:pic>
          <p:nvPicPr>
            <p:cNvPr id="202" name="image11.png" descr="image11.png"/>
            <p:cNvPicPr>
              <a:picLocks noChangeAspect="1"/>
            </p:cNvPicPr>
            <p:nvPr/>
          </p:nvPicPr>
          <p:blipFill>
            <a:blip r:embed="rId3">
              <a:extLst/>
            </a:blip>
            <a:srcRect l="1672" t="0" r="0" b="570"/>
            <a:stretch>
              <a:fillRect/>
            </a:stretch>
          </p:blipFill>
          <p:spPr>
            <a:xfrm>
              <a:off x="-1" y="17250"/>
              <a:ext cx="7113399" cy="4513729"/>
            </a:xfrm>
            <a:prstGeom prst="rect">
              <a:avLst/>
            </a:prstGeom>
            <a:ln w="12700" cap="flat">
              <a:noFill/>
              <a:miter lim="400000"/>
            </a:ln>
            <a:effectLst/>
          </p:spPr>
        </p:pic>
      </p:gr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7" name="Rectangle 9"/>
          <p:cNvSpPr/>
          <p:nvPr/>
        </p:nvSpPr>
        <p:spPr>
          <a:xfrm>
            <a:off x="0" y="-424633"/>
            <a:ext cx="12192001" cy="6858001"/>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08" name="Rectangle 14"/>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209" name="Rectangle 16"/>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210" name="Rectangle 18"/>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211" name="Freeform: Shape 20"/>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212" name="Title 6"/>
          <p:cNvSpPr txBox="1"/>
          <p:nvPr>
            <p:ph type="title"/>
          </p:nvPr>
        </p:nvSpPr>
        <p:spPr>
          <a:xfrm>
            <a:off x="660040" y="1468414"/>
            <a:ext cx="2880830" cy="3071907"/>
          </a:xfrm>
          <a:prstGeom prst="rect">
            <a:avLst/>
          </a:prstGeom>
        </p:spPr>
        <p:txBody>
          <a:bodyPr anchor="t"/>
          <a:lstStyle>
            <a:lvl1pPr>
              <a:defRPr sz="4000">
                <a:solidFill>
                  <a:srgbClr val="FFFFFF"/>
                </a:solidFill>
              </a:defRPr>
            </a:lvl1pPr>
          </a:lstStyle>
          <a:p>
            <a:pPr/>
            <a:r>
              <a:t>Grouping the data by top performers</a:t>
            </a:r>
          </a:p>
        </p:txBody>
      </p:sp>
      <p:sp>
        <p:nvSpPr>
          <p:cNvPr id="213" name="Content Placeholder 4"/>
          <p:cNvSpPr txBox="1"/>
          <p:nvPr>
            <p:ph type="body" sz="quarter" idx="1"/>
          </p:nvPr>
        </p:nvSpPr>
        <p:spPr>
          <a:xfrm>
            <a:off x="640585" y="3932716"/>
            <a:ext cx="2919740" cy="1494118"/>
          </a:xfrm>
          <a:prstGeom prst="rect">
            <a:avLst/>
          </a:prstGeom>
        </p:spPr>
        <p:txBody>
          <a:bodyPr anchor="b"/>
          <a:lstStyle>
            <a:lvl1pPr marL="0" indent="0">
              <a:buSzTx/>
              <a:buNone/>
              <a:defRPr sz="2000">
                <a:solidFill>
                  <a:srgbClr val="FFFFFF"/>
                </a:solidFill>
              </a:defRPr>
            </a:lvl1pPr>
          </a:lstStyle>
          <a:p>
            <a:pPr/>
            <a:r>
              <a:t>Quantiles of total production</a:t>
            </a:r>
          </a:p>
        </p:txBody>
      </p:sp>
      <p:pic>
        <p:nvPicPr>
          <p:cNvPr id="214" name="Picture 7" descr="Picture 7"/>
          <p:cNvPicPr>
            <a:picLocks noChangeAspect="1"/>
          </p:cNvPicPr>
          <p:nvPr/>
        </p:nvPicPr>
        <p:blipFill>
          <a:blip r:embed="rId3">
            <a:extLst/>
          </a:blip>
          <a:stretch>
            <a:fillRect/>
          </a:stretch>
        </p:blipFill>
        <p:spPr>
          <a:xfrm>
            <a:off x="4524550" y="1712694"/>
            <a:ext cx="7225749" cy="3450294"/>
          </a:xfrm>
          <a:prstGeom prst="rect">
            <a:avLst/>
          </a:prstGeom>
          <a:ln w="12700">
            <a:miter lim="400000"/>
          </a:ln>
        </p:spPr>
      </p:pic>
      <p:sp>
        <p:nvSpPr>
          <p:cNvPr id="215" name="Oval 7"/>
          <p:cNvSpPr/>
          <p:nvPr/>
        </p:nvSpPr>
        <p:spPr>
          <a:xfrm>
            <a:off x="9117082" y="1599022"/>
            <a:ext cx="1428586" cy="585408"/>
          </a:xfrm>
          <a:prstGeom prst="ellipse">
            <a:avLst/>
          </a:prstGeom>
          <a:ln w="57150">
            <a:solidFill>
              <a:srgbClr val="FF0000"/>
            </a:solidFill>
            <a:miter/>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Rectangle 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20" name="Rectangle 10"/>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221" name="Rectangle 12"/>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222" name="Rectangle 14"/>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223" name="Freeform: Shape 16"/>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224" name="Title 1"/>
          <p:cNvSpPr txBox="1"/>
          <p:nvPr>
            <p:ph type="title"/>
          </p:nvPr>
        </p:nvSpPr>
        <p:spPr>
          <a:xfrm>
            <a:off x="574643" y="1604398"/>
            <a:ext cx="2880830" cy="3071908"/>
          </a:xfrm>
          <a:prstGeom prst="rect">
            <a:avLst/>
          </a:prstGeom>
        </p:spPr>
        <p:txBody>
          <a:bodyPr anchor="t"/>
          <a:lstStyle>
            <a:lvl1pPr>
              <a:defRPr sz="4000">
                <a:solidFill>
                  <a:srgbClr val="FFFFFF"/>
                </a:solidFill>
              </a:defRPr>
            </a:lvl1pPr>
          </a:lstStyle>
          <a:p>
            <a:pPr/>
            <a:r>
              <a:t>Total Honey Production by State</a:t>
            </a:r>
          </a:p>
        </p:txBody>
      </p:sp>
      <p:pic>
        <p:nvPicPr>
          <p:cNvPr id="225" name="Content Placeholder 3" descr="Content Placeholder 3"/>
          <p:cNvPicPr>
            <a:picLocks noChangeAspect="1"/>
          </p:cNvPicPr>
          <p:nvPr/>
        </p:nvPicPr>
        <p:blipFill>
          <a:blip r:embed="rId3">
            <a:extLst/>
          </a:blip>
          <a:stretch>
            <a:fillRect/>
          </a:stretch>
        </p:blipFill>
        <p:spPr>
          <a:xfrm>
            <a:off x="4502427" y="863858"/>
            <a:ext cx="7225749" cy="5130283"/>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Rectangle 16"/>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30" name="Rectangle 17"/>
          <p:cNvSpPr/>
          <p:nvPr/>
        </p:nvSpPr>
        <p:spPr>
          <a:xfrm flipH="1" rot="16200000">
            <a:off x="2666616" y="-2666189"/>
            <a:ext cx="6858001" cy="12191235"/>
          </a:xfrm>
          <a:prstGeom prst="rect">
            <a:avLst/>
          </a:prstGeom>
          <a:gradFill>
            <a:gsLst>
              <a:gs pos="8000">
                <a:schemeClr val="accent1"/>
              </a:gs>
              <a:gs pos="100000">
                <a:srgbClr val="0A3041"/>
              </a:gs>
            </a:gsLst>
            <a:lin ang="12000000"/>
          </a:gradFill>
          <a:ln w="12700">
            <a:miter lim="400000"/>
          </a:ln>
        </p:spPr>
        <p:txBody>
          <a:bodyPr lIns="45719" rIns="45719" anchor="ctr"/>
          <a:lstStyle/>
          <a:p>
            <a:pPr algn="ctr">
              <a:defRPr>
                <a:solidFill>
                  <a:srgbClr val="FFFFFF"/>
                </a:solidFill>
              </a:defRPr>
            </a:pPr>
          </a:p>
        </p:txBody>
      </p:sp>
      <p:sp>
        <p:nvSpPr>
          <p:cNvPr id="231" name="Rectangle 18"/>
          <p:cNvSpPr/>
          <p:nvPr/>
        </p:nvSpPr>
        <p:spPr>
          <a:xfrm flipH="1" rot="10800000">
            <a:off x="-2312" y="0"/>
            <a:ext cx="9070848" cy="6857573"/>
          </a:xfrm>
          <a:prstGeom prst="rect">
            <a:avLst/>
          </a:prstGeom>
          <a:gradFill>
            <a:gsLst>
              <a:gs pos="8000">
                <a:srgbClr val="000000">
                  <a:alpha val="52000"/>
                </a:srgbClr>
              </a:gs>
              <a:gs pos="100000">
                <a:schemeClr val="accent1"/>
              </a:gs>
            </a:gsLst>
            <a:lin ang="4800000"/>
          </a:gradFill>
          <a:ln w="12700">
            <a:miter lim="400000"/>
          </a:ln>
        </p:spPr>
        <p:txBody>
          <a:bodyPr lIns="45719" rIns="45719" anchor="ctr"/>
          <a:lstStyle/>
          <a:p>
            <a:pPr algn="ctr">
              <a:defRPr>
                <a:solidFill>
                  <a:srgbClr val="FFFFFF"/>
                </a:solidFill>
              </a:defRPr>
            </a:pPr>
          </a:p>
        </p:txBody>
      </p:sp>
      <p:sp>
        <p:nvSpPr>
          <p:cNvPr id="232" name="Rectangle 19"/>
          <p:cNvSpPr/>
          <p:nvPr/>
        </p:nvSpPr>
        <p:spPr>
          <a:xfrm flipH="1" rot="16200000">
            <a:off x="3649491" y="-1685841"/>
            <a:ext cx="4894565" cy="12193548"/>
          </a:xfrm>
          <a:prstGeom prst="rect">
            <a:avLst/>
          </a:prstGeom>
          <a:gradFill>
            <a:gsLst>
              <a:gs pos="0">
                <a:srgbClr val="D86ECC">
                  <a:alpha val="0"/>
                </a:srgbClr>
              </a:gs>
              <a:gs pos="100000">
                <a:srgbClr val="000000">
                  <a:alpha val="46000"/>
                </a:srgbClr>
              </a:gs>
            </a:gsLst>
            <a:lin ang="1200000"/>
          </a:gradFill>
          <a:ln w="12700">
            <a:miter lim="400000"/>
          </a:ln>
        </p:spPr>
        <p:txBody>
          <a:bodyPr lIns="45719" rIns="45719" anchor="ctr"/>
          <a:lstStyle/>
          <a:p>
            <a:pPr algn="ctr">
              <a:defRPr>
                <a:solidFill>
                  <a:srgbClr val="FFFFFF"/>
                </a:solidFill>
              </a:defRPr>
            </a:pPr>
          </a:p>
        </p:txBody>
      </p:sp>
      <p:pic>
        <p:nvPicPr>
          <p:cNvPr id="233" name="Picture 3" descr="Picture 3"/>
          <p:cNvPicPr>
            <a:picLocks noChangeAspect="1"/>
          </p:cNvPicPr>
          <p:nvPr/>
        </p:nvPicPr>
        <p:blipFill>
          <a:blip r:embed="rId3">
            <a:extLst/>
          </a:blip>
          <a:stretch>
            <a:fillRect/>
          </a:stretch>
        </p:blipFill>
        <p:spPr>
          <a:xfrm>
            <a:off x="1322022" y="457200"/>
            <a:ext cx="9547956" cy="5943600"/>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Rectangle 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38" name="Rectangle 10"/>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239" name="Rectangle 12"/>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240" name="Rectangle 14"/>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241" name="Freeform: Shape 16"/>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242" name="Title 1"/>
          <p:cNvSpPr txBox="1"/>
          <p:nvPr>
            <p:ph type="title"/>
          </p:nvPr>
        </p:nvSpPr>
        <p:spPr>
          <a:xfrm>
            <a:off x="581213" y="1893433"/>
            <a:ext cx="2880829" cy="3071908"/>
          </a:xfrm>
          <a:prstGeom prst="rect">
            <a:avLst/>
          </a:prstGeom>
        </p:spPr>
        <p:txBody>
          <a:bodyPr anchor="t"/>
          <a:lstStyle/>
          <a:p>
            <a:pPr>
              <a:defRPr sz="4000">
                <a:solidFill>
                  <a:srgbClr val="FFFFFF"/>
                </a:solidFill>
              </a:defRPr>
            </a:pPr>
            <a:r>
              <a:t>Producers:  </a:t>
            </a:r>
            <a:br/>
            <a:r>
              <a:rPr sz="3800"/>
              <a:t>bottom 80%</a:t>
            </a:r>
            <a:br>
              <a:rPr sz="3800"/>
            </a:br>
            <a:r>
              <a:rPr sz="3800"/>
              <a:t>and top 20%</a:t>
            </a:r>
          </a:p>
        </p:txBody>
      </p:sp>
      <p:pic>
        <p:nvPicPr>
          <p:cNvPr id="243" name="Content Placeholder 3" descr="Content Placeholder 3"/>
          <p:cNvPicPr>
            <a:picLocks noChangeAspect="1"/>
          </p:cNvPicPr>
          <p:nvPr/>
        </p:nvPicPr>
        <p:blipFill>
          <a:blip r:embed="rId3">
            <a:extLst/>
          </a:blip>
          <a:stretch>
            <a:fillRect/>
          </a:stretch>
        </p:blipFill>
        <p:spPr>
          <a:xfrm>
            <a:off x="4502427" y="1694819"/>
            <a:ext cx="7225749" cy="3468360"/>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47" name="Content Placeholder 3" descr="Content Placeholder 3"/>
          <p:cNvPicPr>
            <a:picLocks noChangeAspect="1"/>
          </p:cNvPicPr>
          <p:nvPr/>
        </p:nvPicPr>
        <p:blipFill>
          <a:blip r:embed="rId3">
            <a:extLst/>
          </a:blip>
          <a:stretch>
            <a:fillRect/>
          </a:stretch>
        </p:blipFill>
        <p:spPr>
          <a:xfrm>
            <a:off x="4666560" y="643466"/>
            <a:ext cx="6366936" cy="5571067"/>
          </a:xfrm>
          <a:prstGeom prst="rect">
            <a:avLst/>
          </a:prstGeom>
          <a:ln w="12700">
            <a:miter lim="400000"/>
          </a:ln>
        </p:spPr>
      </p:pic>
      <p:sp>
        <p:nvSpPr>
          <p:cNvPr id="248" name="TextBox 2"/>
          <p:cNvSpPr txBox="1"/>
          <p:nvPr/>
        </p:nvSpPr>
        <p:spPr>
          <a:xfrm>
            <a:off x="596759" y="666708"/>
            <a:ext cx="3469825" cy="1005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3000">
                <a:latin typeface="Aptos Display"/>
                <a:ea typeface="Aptos Display"/>
                <a:cs typeface="Aptos Display"/>
                <a:sym typeface="Aptos Display"/>
              </a:defRPr>
            </a:lvl1pPr>
          </a:lstStyle>
          <a:p>
            <a:pPr/>
            <a:r>
              <a:t>Honey Production by state:</a:t>
            </a:r>
          </a:p>
        </p:txBody>
      </p:sp>
      <p:sp>
        <p:nvSpPr>
          <p:cNvPr id="249" name="4 states were responsible for over 50% of the total US production of honey:…"/>
          <p:cNvSpPr txBox="1"/>
          <p:nvPr/>
        </p:nvSpPr>
        <p:spPr>
          <a:xfrm>
            <a:off x="705653" y="2161540"/>
            <a:ext cx="3252036" cy="253492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90000"/>
              </a:lnSpc>
              <a:spcBef>
                <a:spcPts val="1000"/>
              </a:spcBef>
              <a:defRPr sz="2000"/>
            </a:pPr>
            <a:r>
              <a:t>4 states were responsible for over 50% of the total US production of honey:</a:t>
            </a:r>
          </a:p>
          <a:p>
            <a:pPr>
              <a:lnSpc>
                <a:spcPct val="90000"/>
              </a:lnSpc>
              <a:spcBef>
                <a:spcPts val="1000"/>
              </a:spcBef>
              <a:defRPr sz="2000"/>
            </a:pPr>
          </a:p>
          <a:p>
            <a:pPr algn="ctr">
              <a:defRPr sz="2000"/>
            </a:pPr>
            <a:r>
              <a:t>North Dakota​ 18%</a:t>
            </a:r>
          </a:p>
          <a:p>
            <a:pPr algn="ctr">
              <a:defRPr sz="2000"/>
            </a:pPr>
            <a:r>
              <a:t>California​ 13%</a:t>
            </a:r>
          </a:p>
          <a:p>
            <a:pPr algn="ctr">
              <a:defRPr sz="2000"/>
            </a:pPr>
            <a:r>
              <a:t>South Dakota​ 10%</a:t>
            </a:r>
          </a:p>
          <a:p>
            <a:pPr algn="ctr">
              <a:defRPr sz="2000"/>
            </a:pPr>
            <a:r>
              <a:t>Florida 9.5%</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4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47" grpId="1"/>
      <p:bldP build="whole" bldLvl="1" animBg="1" rev="0" advAuto="0" spid="249" grpId="2"/>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00" name="pasted-movie.png" descr="pasted-movie.png"/>
          <p:cNvPicPr>
            <a:picLocks noChangeAspect="1"/>
          </p:cNvPicPr>
          <p:nvPr/>
        </p:nvPicPr>
        <p:blipFill>
          <a:blip r:embed="rId3">
            <a:alphaModFix amt="19379"/>
            <a:extLst/>
          </a:blip>
          <a:stretch>
            <a:fillRect/>
          </a:stretch>
        </p:blipFill>
        <p:spPr>
          <a:xfrm>
            <a:off x="1298527" y="230685"/>
            <a:ext cx="9594946" cy="6396630"/>
          </a:xfrm>
          <a:prstGeom prst="rect">
            <a:avLst/>
          </a:prstGeom>
          <a:ln w="12700">
            <a:miter lim="400000"/>
          </a:ln>
        </p:spPr>
      </p:pic>
      <p:sp>
        <p:nvSpPr>
          <p:cNvPr id="101" name="Introduction"/>
          <p:cNvSpPr txBox="1"/>
          <p:nvPr/>
        </p:nvSpPr>
        <p:spPr>
          <a:xfrm>
            <a:off x="1703656" y="2058031"/>
            <a:ext cx="8784688" cy="119253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lnSpc>
                <a:spcPct val="90000"/>
              </a:lnSpc>
              <a:defRPr sz="4400">
                <a:latin typeface="Aptos Display"/>
                <a:ea typeface="Aptos Display"/>
                <a:cs typeface="Aptos Display"/>
                <a:sym typeface="Aptos Display"/>
              </a:defRPr>
            </a:lvl1pPr>
          </a:lstStyle>
          <a:p>
            <a:pPr/>
            <a:r>
              <a:t>Introduction</a:t>
            </a:r>
          </a:p>
        </p:txBody>
      </p:sp>
      <p:sp>
        <p:nvSpPr>
          <p:cNvPr id="102" name="Purpose of This Project"/>
          <p:cNvSpPr txBox="1"/>
          <p:nvPr/>
        </p:nvSpPr>
        <p:spPr>
          <a:xfrm>
            <a:off x="3144882" y="3046730"/>
            <a:ext cx="5902236" cy="7645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ct val="90000"/>
              </a:lnSpc>
              <a:defRPr sz="4400">
                <a:latin typeface="Aptos Display"/>
                <a:ea typeface="Aptos Display"/>
                <a:cs typeface="Aptos Display"/>
                <a:sym typeface="Aptos Display"/>
              </a:defRPr>
            </a:lvl1pPr>
          </a:lstStyle>
          <a:p>
            <a:pPr/>
            <a:r>
              <a:t>Purpose of This Project</a:t>
            </a:r>
          </a:p>
        </p:txBody>
      </p:sp>
      <p:sp>
        <p:nvSpPr>
          <p:cNvPr id="103" name="Questions I Addressed"/>
          <p:cNvSpPr txBox="1"/>
          <p:nvPr/>
        </p:nvSpPr>
        <p:spPr>
          <a:xfrm>
            <a:off x="3232604" y="4062115"/>
            <a:ext cx="5726793" cy="7645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ct val="90000"/>
              </a:lnSpc>
              <a:defRPr sz="4400">
                <a:latin typeface="Aptos Display"/>
                <a:ea typeface="Aptos Display"/>
                <a:cs typeface="Aptos Display"/>
                <a:sym typeface="Aptos Display"/>
              </a:defRPr>
            </a:lvl1pPr>
          </a:lstStyle>
          <a:p>
            <a:pPr/>
            <a:r>
              <a:t>Questions I Addressed</a:t>
            </a:r>
          </a:p>
        </p:txBody>
      </p:sp>
      <p:sp>
        <p:nvSpPr>
          <p:cNvPr id="104" name="Photo by Alexander Grey, Unsplash"/>
          <p:cNvSpPr txBox="1"/>
          <p:nvPr/>
        </p:nvSpPr>
        <p:spPr>
          <a:xfrm>
            <a:off x="7133802" y="6268638"/>
            <a:ext cx="3708944"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535353"/>
                </a:solidFill>
              </a:defRPr>
            </a:lvl1pPr>
          </a:lstStyle>
          <a:p>
            <a:pPr/>
            <a:r>
              <a:t>Photo by Alexander Grey, Unsplash</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0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10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02" grpId="1"/>
      <p:bldP build="whole" bldLvl="1" animBg="1" rev="0" advAuto="0" spid="103" grpId="2"/>
    </p:bldLst>
  </p:timing>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Rectangle 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54" name="Rectangle 10"/>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255" name="Rectangle 12"/>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256" name="Rectangle 14"/>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257" name="Freeform: Shape 16"/>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258" name="Title 1"/>
          <p:cNvSpPr txBox="1"/>
          <p:nvPr>
            <p:ph type="title"/>
          </p:nvPr>
        </p:nvSpPr>
        <p:spPr>
          <a:xfrm>
            <a:off x="581213" y="1709502"/>
            <a:ext cx="2880829" cy="3071908"/>
          </a:xfrm>
          <a:prstGeom prst="rect">
            <a:avLst/>
          </a:prstGeom>
        </p:spPr>
        <p:txBody>
          <a:bodyPr anchor="t"/>
          <a:lstStyle>
            <a:lvl1pPr>
              <a:defRPr sz="4000">
                <a:solidFill>
                  <a:srgbClr val="FFFFFF"/>
                </a:solidFill>
              </a:defRPr>
            </a:lvl1pPr>
          </a:lstStyle>
          <a:p>
            <a:pPr/>
            <a:r>
              <a:t>Top 4 producers compared to 36 states:</a:t>
            </a:r>
          </a:p>
        </p:txBody>
      </p:sp>
      <p:pic>
        <p:nvPicPr>
          <p:cNvPr id="259" name="Content Placeholder 3" descr="Content Placeholder 3"/>
          <p:cNvPicPr>
            <a:picLocks noChangeAspect="1"/>
          </p:cNvPicPr>
          <p:nvPr/>
        </p:nvPicPr>
        <p:blipFill>
          <a:blip r:embed="rId3">
            <a:extLst/>
          </a:blip>
          <a:stretch>
            <a:fillRect/>
          </a:stretch>
        </p:blipFill>
        <p:spPr>
          <a:xfrm>
            <a:off x="4502427" y="881923"/>
            <a:ext cx="7225749" cy="5094153"/>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3" name="TextBox 2"/>
          <p:cNvSpPr txBox="1"/>
          <p:nvPr/>
        </p:nvSpPr>
        <p:spPr>
          <a:xfrm>
            <a:off x="1211120" y="574091"/>
            <a:ext cx="9794404" cy="1146245"/>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lvl1pPr algn="ctr">
              <a:lnSpc>
                <a:spcPct val="90000"/>
              </a:lnSpc>
              <a:spcBef>
                <a:spcPts val="600"/>
              </a:spcBef>
              <a:defRPr sz="2800"/>
            </a:lvl1pPr>
          </a:lstStyle>
          <a:p>
            <a:pPr/>
            <a:r>
              <a:t>Stocks and production in the top and bottom producers</a:t>
            </a:r>
          </a:p>
        </p:txBody>
      </p:sp>
      <p:pic>
        <p:nvPicPr>
          <p:cNvPr id="264" name="Picture 1" descr="Picture 1"/>
          <p:cNvPicPr>
            <a:picLocks noChangeAspect="1"/>
          </p:cNvPicPr>
          <p:nvPr/>
        </p:nvPicPr>
        <p:blipFill>
          <a:blip r:embed="rId3">
            <a:extLst/>
          </a:blip>
          <a:stretch>
            <a:fillRect/>
          </a:stretch>
        </p:blipFill>
        <p:spPr>
          <a:xfrm>
            <a:off x="1705129" y="2421924"/>
            <a:ext cx="3748633" cy="3711147"/>
          </a:xfrm>
          <a:prstGeom prst="rect">
            <a:avLst/>
          </a:prstGeom>
          <a:ln w="12700">
            <a:miter lim="400000"/>
          </a:ln>
        </p:spPr>
      </p:pic>
      <p:pic>
        <p:nvPicPr>
          <p:cNvPr id="265" name="Picture 3" descr="Picture 3"/>
          <p:cNvPicPr>
            <a:picLocks noChangeAspect="1"/>
          </p:cNvPicPr>
          <p:nvPr/>
        </p:nvPicPr>
        <p:blipFill>
          <a:blip r:embed="rId4">
            <a:extLst/>
          </a:blip>
          <a:stretch>
            <a:fillRect/>
          </a:stretch>
        </p:blipFill>
        <p:spPr>
          <a:xfrm>
            <a:off x="6299615" y="2421924"/>
            <a:ext cx="4964744" cy="3711147"/>
          </a:xfrm>
          <a:prstGeom prst="rect">
            <a:avLst/>
          </a:prstGeom>
          <a:ln w="12700">
            <a:miter lim="400000"/>
          </a:ln>
        </p:spPr>
      </p:pic>
      <p:sp>
        <p:nvSpPr>
          <p:cNvPr id="266" name="Oval 4"/>
          <p:cNvSpPr/>
          <p:nvPr/>
        </p:nvSpPr>
        <p:spPr>
          <a:xfrm>
            <a:off x="4108975" y="4277283"/>
            <a:ext cx="727677" cy="727677"/>
          </a:xfrm>
          <a:prstGeom prst="ellipse">
            <a:avLst/>
          </a:prstGeom>
          <a:ln w="19050">
            <a:solidFill>
              <a:srgbClr val="092937"/>
            </a:solidFill>
            <a:miter/>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0" name="Text Placeholder 2"/>
          <p:cNvSpPr txBox="1"/>
          <p:nvPr>
            <p:ph type="body" sz="quarter" idx="1"/>
          </p:nvPr>
        </p:nvSpPr>
        <p:spPr>
          <a:xfrm>
            <a:off x="839787" y="640556"/>
            <a:ext cx="5157789" cy="747713"/>
          </a:xfrm>
          <a:prstGeom prst="rect">
            <a:avLst/>
          </a:prstGeom>
        </p:spPr>
        <p:txBody>
          <a:bodyPr/>
          <a:lstStyle>
            <a:lvl1pPr algn="ctr">
              <a:defRPr b="0" sz="3200"/>
            </a:lvl1pPr>
          </a:lstStyle>
          <a:p>
            <a:pPr/>
            <a:r>
              <a:t>Top Producers​</a:t>
            </a:r>
          </a:p>
        </p:txBody>
      </p:sp>
      <p:sp>
        <p:nvSpPr>
          <p:cNvPr id="271" name="Text Placeholder 4"/>
          <p:cNvSpPr/>
          <p:nvPr>
            <p:ph type="body" idx="21"/>
          </p:nvPr>
        </p:nvSpPr>
        <p:spPr>
          <a:xfrm>
            <a:off x="6172200" y="647700"/>
            <a:ext cx="5183188" cy="733425"/>
          </a:xfrm>
          <a:prstGeom prst="rect">
            <a:avLst/>
          </a:prstGeom>
          <a:extLst>
            <a:ext uri="{C572A759-6A51-4108-AA02-DFA0A04FC94B}">
              <ma14:wrappingTextBoxFlag xmlns:ma14="http://schemas.microsoft.com/office/mac/drawingml/2011/main" val="1"/>
            </a:ext>
          </a:extLst>
        </p:spPr>
        <p:txBody>
          <a:bodyPr/>
          <a:lstStyle>
            <a:lvl1pPr marL="0" indent="0" algn="ctr">
              <a:buSzTx/>
              <a:buFontTx/>
              <a:buNone/>
              <a:defRPr sz="3200"/>
            </a:lvl1pPr>
          </a:lstStyle>
          <a:p>
            <a:pPr/>
            <a:r>
              <a:t>Bottom Producers</a:t>
            </a:r>
          </a:p>
        </p:txBody>
      </p:sp>
      <p:pic>
        <p:nvPicPr>
          <p:cNvPr id="272" name="Picture 7" descr="Picture 7"/>
          <p:cNvPicPr>
            <a:picLocks noChangeAspect="1"/>
          </p:cNvPicPr>
          <p:nvPr/>
        </p:nvPicPr>
        <p:blipFill>
          <a:blip r:embed="rId3">
            <a:extLst/>
          </a:blip>
          <a:stretch>
            <a:fillRect/>
          </a:stretch>
        </p:blipFill>
        <p:spPr>
          <a:xfrm>
            <a:off x="610728" y="1596972"/>
            <a:ext cx="5615907" cy="4114801"/>
          </a:xfrm>
          <a:prstGeom prst="rect">
            <a:avLst/>
          </a:prstGeom>
          <a:ln w="12700">
            <a:miter lim="400000"/>
          </a:ln>
        </p:spPr>
      </p:pic>
      <p:pic>
        <p:nvPicPr>
          <p:cNvPr id="273" name="Picture 9" descr="Picture 9"/>
          <p:cNvPicPr>
            <a:picLocks noChangeAspect="1"/>
          </p:cNvPicPr>
          <p:nvPr/>
        </p:nvPicPr>
        <p:blipFill>
          <a:blip r:embed="rId4">
            <a:extLst/>
          </a:blip>
          <a:stretch>
            <a:fillRect/>
          </a:stretch>
        </p:blipFill>
        <p:spPr>
          <a:xfrm>
            <a:off x="5955840" y="1596972"/>
            <a:ext cx="5615908" cy="4114801"/>
          </a:xfrm>
          <a:prstGeom prst="rect">
            <a:avLst/>
          </a:prstGeom>
          <a:ln w="12700">
            <a:miter lim="400000"/>
          </a:ln>
        </p:spPr>
      </p:pic>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7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7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71" grpId="1"/>
      <p:bldP build="whole" bldLvl="1" animBg="1" rev="0" advAuto="0" spid="273" grpId="2"/>
    </p:bldLst>
  </p:timing>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7" name="Rectangle 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78" name="Rectangle 10"/>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279" name="Rectangle 12"/>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280" name="Rectangle 14"/>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281" name="Freeform: Shape 16"/>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282" name="TextBox 2"/>
          <p:cNvSpPr txBox="1"/>
          <p:nvPr/>
        </p:nvSpPr>
        <p:spPr>
          <a:xfrm>
            <a:off x="626933" y="1479588"/>
            <a:ext cx="2789389" cy="307190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nSpc>
                <a:spcPct val="90000"/>
              </a:lnSpc>
              <a:spcBef>
                <a:spcPts val="600"/>
              </a:spcBef>
              <a:defRPr sz="4000">
                <a:solidFill>
                  <a:srgbClr val="FFFFFF"/>
                </a:solidFill>
                <a:latin typeface="Aptos Display"/>
                <a:ea typeface="Aptos Display"/>
                <a:cs typeface="Aptos Display"/>
                <a:sym typeface="Aptos Display"/>
              </a:defRPr>
            </a:lvl1pPr>
          </a:lstStyle>
          <a:p>
            <a:pPr/>
            <a:r>
              <a:t>Top and Bottom Producers</a:t>
            </a:r>
          </a:p>
        </p:txBody>
      </p:sp>
      <p:pic>
        <p:nvPicPr>
          <p:cNvPr id="283" name="Picture 3" descr="Picture 3"/>
          <p:cNvPicPr>
            <a:picLocks noChangeAspect="1"/>
          </p:cNvPicPr>
          <p:nvPr/>
        </p:nvPicPr>
        <p:blipFill>
          <a:blip r:embed="rId3">
            <a:extLst/>
          </a:blip>
          <a:stretch>
            <a:fillRect/>
          </a:stretch>
        </p:blipFill>
        <p:spPr>
          <a:xfrm>
            <a:off x="4502427" y="638054"/>
            <a:ext cx="7225749" cy="5581891"/>
          </a:xfrm>
          <a:prstGeom prst="rect">
            <a:avLst/>
          </a:prstGeom>
          <a:ln w="12700">
            <a:miter lim="400000"/>
          </a:ln>
        </p:spPr>
      </p:pic>
    </p:spTree>
  </p:cSld>
  <p:clrMapOvr>
    <a:masterClrMapping/>
  </p:clrMapOvr>
  <p:transition xmlns:p14="http://schemas.microsoft.com/office/powerpoint/2010/main" spd="med" advClick="1"/>
</p:sld>
</file>

<file path=ppt/slides/slide2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7" name="Rectangle 1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88" name="Rectangle 20"/>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289" name="Rectangle 22"/>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290" name="Rectangle 24"/>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291" name="Freeform: Shape 26"/>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292" name="TextBox 13"/>
          <p:cNvSpPr txBox="1"/>
          <p:nvPr/>
        </p:nvSpPr>
        <p:spPr>
          <a:xfrm>
            <a:off x="630501" y="1704068"/>
            <a:ext cx="2789390" cy="307190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nSpc>
                <a:spcPct val="90000"/>
              </a:lnSpc>
              <a:spcBef>
                <a:spcPts val="600"/>
              </a:spcBef>
              <a:defRPr sz="3400">
                <a:solidFill>
                  <a:srgbClr val="FFFFFF"/>
                </a:solidFill>
                <a:latin typeface="Aptos Display"/>
                <a:ea typeface="Aptos Display"/>
                <a:cs typeface="Aptos Display"/>
                <a:sym typeface="Aptos Display"/>
              </a:defRPr>
            </a:lvl1pPr>
          </a:lstStyle>
          <a:p>
            <a:pPr/>
            <a:r>
              <a:t>Stocks and Total Production for Top and Bottom Producers</a:t>
            </a:r>
          </a:p>
        </p:txBody>
      </p:sp>
      <p:pic>
        <p:nvPicPr>
          <p:cNvPr id="293" name="Content Placeholder 6" descr="Content Placeholder 6"/>
          <p:cNvPicPr>
            <a:picLocks noChangeAspect="1"/>
          </p:cNvPicPr>
          <p:nvPr/>
        </p:nvPicPr>
        <p:blipFill>
          <a:blip r:embed="rId3">
            <a:extLst/>
          </a:blip>
          <a:stretch>
            <a:fillRect/>
          </a:stretch>
        </p:blipFill>
        <p:spPr>
          <a:xfrm>
            <a:off x="4502427" y="619992"/>
            <a:ext cx="7225749" cy="5618016"/>
          </a:xfrm>
          <a:prstGeom prst="rect">
            <a:avLst/>
          </a:prstGeom>
          <a:ln w="12700">
            <a:miter lim="400000"/>
          </a:ln>
        </p:spPr>
      </p:pic>
    </p:spTree>
  </p:cSld>
  <p:clrMapOvr>
    <a:masterClrMapping/>
  </p:clrMapOvr>
  <p:transition xmlns:p14="http://schemas.microsoft.com/office/powerpoint/2010/main" spd="med" advClick="1"/>
</p:sld>
</file>

<file path=ppt/slides/slide2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7" name="Rectangle 6"/>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298" name="Rectangle 8"/>
          <p:cNvSpPr/>
          <p:nvPr/>
        </p:nvSpPr>
        <p:spPr>
          <a:xfrm flipH="1" rot="5400000">
            <a:off x="-638515" y="639280"/>
            <a:ext cx="6858001" cy="5579441"/>
          </a:xfrm>
          <a:prstGeom prst="rect">
            <a:avLst/>
          </a:prstGeom>
          <a:gradFill>
            <a:gsLst>
              <a:gs pos="8000">
                <a:srgbClr val="000000"/>
              </a:gs>
              <a:gs pos="100000">
                <a:srgbClr val="104862"/>
              </a:gs>
            </a:gsLst>
            <a:lin ang="3000000"/>
          </a:gradFill>
          <a:ln w="12700">
            <a:miter lim="400000"/>
          </a:ln>
        </p:spPr>
        <p:txBody>
          <a:bodyPr lIns="45719" rIns="45719" anchor="ctr"/>
          <a:lstStyle/>
          <a:p>
            <a:pPr algn="ctr">
              <a:defRPr>
                <a:solidFill>
                  <a:srgbClr val="FFFFFF"/>
                </a:solidFill>
              </a:defRPr>
            </a:pPr>
          </a:p>
        </p:txBody>
      </p:sp>
      <p:sp>
        <p:nvSpPr>
          <p:cNvPr id="299" name="Rectangle 10"/>
          <p:cNvSpPr/>
          <p:nvPr/>
        </p:nvSpPr>
        <p:spPr>
          <a:xfrm flipH="1" rot="5400000">
            <a:off x="-393206" y="395206"/>
            <a:ext cx="6346210" cy="5576081"/>
          </a:xfrm>
          <a:prstGeom prst="rect">
            <a:avLst/>
          </a:prstGeom>
          <a:gradFill>
            <a:gsLst>
              <a:gs pos="0">
                <a:srgbClr val="000000">
                  <a:alpha val="0"/>
                </a:srgbClr>
              </a:gs>
              <a:gs pos="99000">
                <a:schemeClr val="accent1">
                  <a:alpha val="0"/>
                </a:schemeClr>
              </a:gs>
            </a:gsLst>
            <a:lin ang="1800000"/>
          </a:gradFill>
          <a:ln w="12700">
            <a:miter lim="400000"/>
          </a:ln>
        </p:spPr>
        <p:txBody>
          <a:bodyPr lIns="45719" rIns="45719" anchor="ctr"/>
          <a:lstStyle/>
          <a:p>
            <a:pPr algn="ctr">
              <a:defRPr>
                <a:solidFill>
                  <a:srgbClr val="FFFFFF"/>
                </a:solidFill>
              </a:defRPr>
            </a:pPr>
          </a:p>
        </p:txBody>
      </p:sp>
      <p:sp>
        <p:nvSpPr>
          <p:cNvPr id="300" name="TextBox 1"/>
          <p:cNvSpPr txBox="1"/>
          <p:nvPr/>
        </p:nvSpPr>
        <p:spPr>
          <a:xfrm>
            <a:off x="6526755" y="655976"/>
            <a:ext cx="4771008" cy="5546048"/>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defTabSz="795527">
              <a:lnSpc>
                <a:spcPct val="90000"/>
              </a:lnSpc>
              <a:spcBef>
                <a:spcPts val="500"/>
              </a:spcBef>
              <a:defRPr sz="1740"/>
            </a:pPr>
          </a:p>
          <a:p>
            <a:pPr defTabSz="795527">
              <a:lnSpc>
                <a:spcPct val="90000"/>
              </a:lnSpc>
              <a:spcBef>
                <a:spcPts val="500"/>
              </a:spcBef>
              <a:defRPr sz="2088"/>
            </a:pPr>
            <a:r>
              <a:t>Four states are responsible for over 50% of US honey production: </a:t>
            </a:r>
          </a:p>
          <a:p>
            <a:pPr defTabSz="795527">
              <a:lnSpc>
                <a:spcPct val="90000"/>
              </a:lnSpc>
              <a:spcBef>
                <a:spcPts val="500"/>
              </a:spcBef>
              <a:defRPr sz="2088"/>
            </a:pPr>
            <a:r>
              <a:t>ND, CA, SD, FL</a:t>
            </a:r>
          </a:p>
          <a:p>
            <a:pPr defTabSz="795527">
              <a:lnSpc>
                <a:spcPct val="90000"/>
              </a:lnSpc>
              <a:spcBef>
                <a:spcPts val="500"/>
              </a:spcBef>
              <a:defRPr sz="2088"/>
            </a:pPr>
          </a:p>
          <a:p>
            <a:pPr defTabSz="795527">
              <a:lnSpc>
                <a:spcPct val="90000"/>
              </a:lnSpc>
              <a:spcBef>
                <a:spcPts val="500"/>
              </a:spcBef>
              <a:defRPr sz="2088"/>
            </a:pPr>
            <a:r>
              <a:t>States with lowest levels of production:</a:t>
            </a:r>
          </a:p>
          <a:p>
            <a:pPr defTabSz="795527">
              <a:lnSpc>
                <a:spcPct val="90000"/>
              </a:lnSpc>
              <a:spcBef>
                <a:spcPts val="500"/>
              </a:spcBef>
              <a:defRPr sz="2088"/>
            </a:pPr>
            <a:r>
              <a:t>ME, KY, VA</a:t>
            </a:r>
          </a:p>
          <a:p>
            <a:pPr defTabSz="795527">
              <a:lnSpc>
                <a:spcPct val="90000"/>
              </a:lnSpc>
              <a:spcBef>
                <a:spcPts val="500"/>
              </a:spcBef>
              <a:defRPr sz="2088"/>
            </a:pPr>
          </a:p>
          <a:p>
            <a:pPr defTabSz="795527">
              <a:lnSpc>
                <a:spcPct val="90000"/>
              </a:lnSpc>
              <a:spcBef>
                <a:spcPts val="500"/>
              </a:spcBef>
              <a:defRPr sz="2088"/>
            </a:pPr>
            <a:r>
              <a:t>Highest average prices of honey:  </a:t>
            </a:r>
          </a:p>
          <a:p>
            <a:pPr defTabSz="795527">
              <a:lnSpc>
                <a:spcPct val="90000"/>
              </a:lnSpc>
              <a:spcBef>
                <a:spcPts val="500"/>
              </a:spcBef>
              <a:defRPr sz="2088"/>
            </a:pPr>
            <a:r>
              <a:t>VA, IL, KY </a:t>
            </a:r>
          </a:p>
          <a:p>
            <a:pPr defTabSz="795527">
              <a:lnSpc>
                <a:spcPct val="90000"/>
              </a:lnSpc>
              <a:spcBef>
                <a:spcPts val="500"/>
              </a:spcBef>
              <a:defRPr sz="2088"/>
            </a:pPr>
          </a:p>
          <a:p>
            <a:pPr defTabSz="795527">
              <a:lnSpc>
                <a:spcPct val="90000"/>
              </a:lnSpc>
              <a:spcBef>
                <a:spcPts val="500"/>
              </a:spcBef>
              <a:defRPr sz="2088"/>
            </a:pPr>
            <a:r>
              <a:t>Lowest average prices of honey:</a:t>
            </a:r>
          </a:p>
          <a:p>
            <a:pPr defTabSz="795527">
              <a:lnSpc>
                <a:spcPct val="90000"/>
              </a:lnSpc>
              <a:spcBef>
                <a:spcPts val="500"/>
              </a:spcBef>
              <a:defRPr sz="2088"/>
            </a:pPr>
            <a:r>
              <a:t>LA, MS, AR </a:t>
            </a:r>
          </a:p>
          <a:p>
            <a:pPr defTabSz="795527">
              <a:lnSpc>
                <a:spcPct val="90000"/>
              </a:lnSpc>
              <a:spcBef>
                <a:spcPts val="500"/>
              </a:spcBef>
              <a:defRPr sz="2088"/>
            </a:pPr>
          </a:p>
          <a:p>
            <a:pPr defTabSz="795527">
              <a:lnSpc>
                <a:spcPct val="90000"/>
              </a:lnSpc>
              <a:spcBef>
                <a:spcPts val="500"/>
              </a:spcBef>
              <a:defRPr sz="2088"/>
            </a:pPr>
          </a:p>
        </p:txBody>
      </p:sp>
      <p:sp>
        <p:nvSpPr>
          <p:cNvPr id="301" name="TextBox 4"/>
          <p:cNvSpPr txBox="1"/>
          <p:nvPr/>
        </p:nvSpPr>
        <p:spPr>
          <a:xfrm>
            <a:off x="1162444" y="1589689"/>
            <a:ext cx="3311283" cy="701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4000">
                <a:solidFill>
                  <a:srgbClr val="FFFFFF"/>
                </a:solidFill>
              </a:defRPr>
            </a:pPr>
            <a:r>
              <a:t>Conclusions</a:t>
            </a:r>
            <a:r>
              <a:rPr sz="3600"/>
              <a:t>:</a:t>
            </a:r>
          </a:p>
        </p:txBody>
      </p:sp>
    </p:spTree>
  </p:cSld>
  <p:clrMapOvr>
    <a:masterClrMapping/>
  </p:clrMapOvr>
  <p:transition xmlns:p14="http://schemas.microsoft.com/office/powerpoint/2010/main" spd="med" advClick="1"/>
</p:sld>
</file>

<file path=ppt/slides/slide2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5" name="Rectangle 8"/>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306" name="Rectangle 10"/>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307" name="Rectangle 12"/>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308" name="Rectangle 14"/>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309" name="Freeform: Shape 16"/>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310" name="TextBox 1"/>
          <p:cNvSpPr txBox="1"/>
          <p:nvPr/>
        </p:nvSpPr>
        <p:spPr>
          <a:xfrm>
            <a:off x="587921" y="1162523"/>
            <a:ext cx="2874055" cy="4859316"/>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90000"/>
              </a:lnSpc>
              <a:spcBef>
                <a:spcPts val="600"/>
              </a:spcBef>
              <a:defRPr sz="2200">
                <a:solidFill>
                  <a:srgbClr val="FFFFFF"/>
                </a:solidFill>
                <a:latin typeface="Aptos Display"/>
                <a:ea typeface="Aptos Display"/>
                <a:cs typeface="Aptos Display"/>
                <a:sym typeface="Aptos Display"/>
              </a:defRPr>
            </a:pPr>
            <a:r>
              <a:t>Further Research:</a:t>
            </a:r>
          </a:p>
          <a:p>
            <a:pPr>
              <a:lnSpc>
                <a:spcPct val="90000"/>
              </a:lnSpc>
              <a:spcBef>
                <a:spcPts val="600"/>
              </a:spcBef>
              <a:defRPr sz="2200">
                <a:solidFill>
                  <a:srgbClr val="FFFFFF"/>
                </a:solidFill>
                <a:latin typeface="Aptos Display"/>
                <a:ea typeface="Aptos Display"/>
                <a:cs typeface="Aptos Display"/>
                <a:sym typeface="Aptos Display"/>
              </a:defRPr>
            </a:pPr>
          </a:p>
          <a:p>
            <a:pPr>
              <a:lnSpc>
                <a:spcPct val="90000"/>
              </a:lnSpc>
              <a:spcBef>
                <a:spcPts val="600"/>
              </a:spcBef>
              <a:defRPr sz="2200">
                <a:solidFill>
                  <a:srgbClr val="FFFFFF"/>
                </a:solidFill>
                <a:latin typeface="Aptos Display"/>
                <a:ea typeface="Aptos Display"/>
                <a:cs typeface="Aptos Display"/>
                <a:sym typeface="Aptos Display"/>
              </a:defRPr>
            </a:pPr>
            <a:r>
              <a:t>Relationships between crops and honey production</a:t>
            </a:r>
          </a:p>
        </p:txBody>
      </p:sp>
      <p:pic>
        <p:nvPicPr>
          <p:cNvPr id="311" name="pasted-movie.png" descr="pasted-movie.png"/>
          <p:cNvPicPr>
            <a:picLocks noChangeAspect="1"/>
          </p:cNvPicPr>
          <p:nvPr/>
        </p:nvPicPr>
        <p:blipFill>
          <a:blip r:embed="rId3">
            <a:extLst/>
          </a:blip>
          <a:stretch>
            <a:fillRect/>
          </a:stretch>
        </p:blipFill>
        <p:spPr>
          <a:xfrm>
            <a:off x="4221854" y="163181"/>
            <a:ext cx="7770729" cy="5826119"/>
          </a:xfrm>
          <a:prstGeom prst="rect">
            <a:avLst/>
          </a:prstGeom>
          <a:ln w="12700">
            <a:miter lim="400000"/>
          </a:ln>
        </p:spPr>
      </p:pic>
      <p:sp>
        <p:nvSpPr>
          <p:cNvPr id="312" name="Photo by Pixabay: https://www.pexels.com/photo/brown-and-black-bee-on-yellow-flower-nectar-460961/"/>
          <p:cNvSpPr txBox="1"/>
          <p:nvPr/>
        </p:nvSpPr>
        <p:spPr>
          <a:xfrm>
            <a:off x="4776166" y="6113780"/>
            <a:ext cx="6662104" cy="438805"/>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1200">
                <a:latin typeface="+mj-lt"/>
                <a:ea typeface="+mj-ea"/>
                <a:cs typeface="+mj-cs"/>
                <a:sym typeface="Calibri"/>
              </a:defRPr>
            </a:lvl1pPr>
          </a:lstStyle>
          <a:p>
            <a:pPr/>
            <a:r>
              <a:t>Photo by Pixabay: https://www.pexels.com/photo/brown-and-black-bee-on-yellow-flower-nectar-460961/</a:t>
            </a:r>
          </a:p>
        </p:txBody>
      </p:sp>
    </p:spTree>
  </p:cSld>
  <p:clrMapOvr>
    <a:masterClrMapping/>
  </p:clrMapOvr>
  <p:transition xmlns:p14="http://schemas.microsoft.com/office/powerpoint/2010/main" spd="med" advClick="1"/>
</p:sld>
</file>

<file path=ppt/slides/slide2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6" name="TextBox 1"/>
          <p:cNvSpPr txBox="1"/>
          <p:nvPr/>
        </p:nvSpPr>
        <p:spPr>
          <a:xfrm>
            <a:off x="1017248" y="727363"/>
            <a:ext cx="7957024" cy="4041141"/>
          </a:xfrm>
          <a:prstGeom prst="rect">
            <a:avLst/>
          </a:prstGeom>
          <a:ln w="25400">
            <a:solidFill>
              <a:srgbClr val="000000"/>
            </a:solidFill>
            <a:miter/>
          </a:ln>
          <a:extLst>
            <a:ext uri="{C572A759-6A51-4108-AA02-DFA0A04FC94B}">
              <ma14:wrappingTextBoxFlag xmlns:ma14="http://schemas.microsoft.com/office/mac/drawingml/2011/main" val="1"/>
            </a:ext>
          </a:extLst>
        </p:spPr>
        <p:txBody>
          <a:bodyPr lIns="45719" rIns="45719">
            <a:spAutoFit/>
          </a:bodyPr>
          <a:lstStyle/>
          <a:p>
            <a:pPr>
              <a:defRPr sz="3600"/>
            </a:pPr>
            <a:r>
              <a:t>Special Thanks To My Mentors:</a:t>
            </a:r>
          </a:p>
          <a:p>
            <a:pPr>
              <a:defRPr sz="3200"/>
            </a:pPr>
          </a:p>
          <a:p>
            <a:pPr>
              <a:defRPr sz="3200"/>
            </a:pPr>
            <a:r>
              <a:t>Vinod Chugani</a:t>
            </a:r>
          </a:p>
          <a:p>
            <a:pPr>
              <a:defRPr sz="3200"/>
            </a:pPr>
            <a:r>
              <a:t>Philippe Heitzmann</a:t>
            </a:r>
          </a:p>
          <a:p>
            <a:pPr>
              <a:defRPr sz="3200"/>
            </a:pPr>
          </a:p>
          <a:p>
            <a:pPr>
              <a:defRPr sz="3200"/>
            </a:pPr>
          </a:p>
          <a:p>
            <a:pPr>
              <a:defRPr sz="3200"/>
            </a:pPr>
          </a:p>
        </p:txBody>
      </p:sp>
      <p:pic>
        <p:nvPicPr>
          <p:cNvPr id="317" name="pasted-movie.png" descr="pasted-movie.png"/>
          <p:cNvPicPr>
            <a:picLocks noChangeAspect="1"/>
          </p:cNvPicPr>
          <p:nvPr/>
        </p:nvPicPr>
        <p:blipFill>
          <a:blip r:embed="rId2">
            <a:extLst/>
          </a:blip>
          <a:stretch>
            <a:fillRect/>
          </a:stretch>
        </p:blipFill>
        <p:spPr>
          <a:xfrm>
            <a:off x="5161376" y="1817063"/>
            <a:ext cx="6244680" cy="4066542"/>
          </a:xfrm>
          <a:prstGeom prst="rect">
            <a:avLst/>
          </a:prstGeom>
          <a:ln w="12700">
            <a:miter lim="400000"/>
          </a:ln>
        </p:spPr>
      </p:pic>
      <p:sp>
        <p:nvSpPr>
          <p:cNvPr id="318" name="Photo by ROMAN ODINTSOV: https://www.pexels.com/photo/spoon-of-honey-6422029/"/>
          <p:cNvSpPr txBox="1"/>
          <p:nvPr/>
        </p:nvSpPr>
        <p:spPr>
          <a:xfrm>
            <a:off x="4396337" y="6053147"/>
            <a:ext cx="7025319" cy="3073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defTabSz="457200">
              <a:defRPr sz="1400">
                <a:latin typeface="+mn-lt"/>
                <a:ea typeface="+mn-ea"/>
                <a:cs typeface="+mn-cs"/>
                <a:sym typeface="Helvetica"/>
              </a:defRPr>
            </a:lvl1pPr>
          </a:lstStyle>
          <a:p>
            <a:pPr/>
            <a:r>
              <a:t>Photo by ROMAN ODINTSOV: https://www.pexels.com/photo/spoon-of-honey-6422029/</a:t>
            </a:r>
          </a:p>
        </p:txBody>
      </p:sp>
    </p:spTree>
  </p:cSld>
  <p:clrMapOvr>
    <a:masterClrMapping/>
  </p:clrMapOvr>
  <p:transition xmlns:p14="http://schemas.microsoft.com/office/powerpoint/2010/main" spd="med" advClick="1"/>
</p:sld>
</file>

<file path=ppt/slides/slide2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20" name="alexander-grey-BucjGtyv58A-unsplash.jpg" descr="alexander-grey-BucjGtyv58A-unsplash.jpg"/>
          <p:cNvPicPr>
            <a:picLocks noChangeAspect="1"/>
          </p:cNvPicPr>
          <p:nvPr/>
        </p:nvPicPr>
        <p:blipFill>
          <a:blip r:embed="rId3">
            <a:alphaModFix amt="28856"/>
            <a:extLst/>
          </a:blip>
          <a:stretch>
            <a:fillRect/>
          </a:stretch>
        </p:blipFill>
        <p:spPr>
          <a:xfrm>
            <a:off x="1317402" y="243268"/>
            <a:ext cx="9557196" cy="6371464"/>
          </a:xfrm>
          <a:prstGeom prst="rect">
            <a:avLst/>
          </a:prstGeom>
          <a:ln w="12700">
            <a:miter lim="400000"/>
          </a:ln>
        </p:spPr>
      </p:pic>
      <p:sp>
        <p:nvSpPr>
          <p:cNvPr id="321" name="Questions"/>
          <p:cNvSpPr txBox="1"/>
          <p:nvPr/>
        </p:nvSpPr>
        <p:spPr>
          <a:xfrm>
            <a:off x="4328499" y="2926080"/>
            <a:ext cx="3535002" cy="1005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lgn="ctr">
              <a:lnSpc>
                <a:spcPct val="90000"/>
              </a:lnSpc>
              <a:defRPr sz="6000">
                <a:latin typeface="Aptos Display"/>
                <a:ea typeface="Aptos Display"/>
                <a:cs typeface="Aptos Display"/>
                <a:sym typeface="Aptos Display"/>
              </a:defRPr>
            </a:lvl1pPr>
          </a:lstStyle>
          <a:p>
            <a:pPr/>
            <a:r>
              <a:t>Questions</a:t>
            </a:r>
          </a:p>
        </p:txBody>
      </p:sp>
      <p:sp>
        <p:nvSpPr>
          <p:cNvPr id="322" name="Photo by Alexander Grey, Unsplash"/>
          <p:cNvSpPr txBox="1"/>
          <p:nvPr/>
        </p:nvSpPr>
        <p:spPr>
          <a:xfrm>
            <a:off x="7089605" y="6246515"/>
            <a:ext cx="3708945"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rgbClr val="535353"/>
                </a:solidFill>
              </a:defRPr>
            </a:lvl1pPr>
          </a:lstStyle>
          <a:p>
            <a:pPr/>
            <a:r>
              <a:t>Photo by Alexander Grey, Unsplash</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8" name="Title 1"/>
          <p:cNvSpPr txBox="1"/>
          <p:nvPr>
            <p:ph type="title"/>
          </p:nvPr>
        </p:nvSpPr>
        <p:spPr>
          <a:xfrm>
            <a:off x="839787" y="365125"/>
            <a:ext cx="10515601" cy="1325563"/>
          </a:xfrm>
          <a:prstGeom prst="rect">
            <a:avLst/>
          </a:prstGeom>
        </p:spPr>
        <p:txBody>
          <a:bodyPr/>
          <a:lstStyle>
            <a:lvl1pPr algn="ctr"/>
          </a:lstStyle>
          <a:p>
            <a:pPr/>
            <a:r>
              <a:t>Exploratory Data Analysis</a:t>
            </a:r>
          </a:p>
        </p:txBody>
      </p:sp>
      <p:sp>
        <p:nvSpPr>
          <p:cNvPr id="109" name="Text Placeholder 2"/>
          <p:cNvSpPr txBox="1"/>
          <p:nvPr>
            <p:ph type="body" sz="quarter" idx="1"/>
          </p:nvPr>
        </p:nvSpPr>
        <p:spPr>
          <a:xfrm>
            <a:off x="839787" y="1681163"/>
            <a:ext cx="5157789" cy="823913"/>
          </a:xfrm>
          <a:prstGeom prst="rect">
            <a:avLst/>
          </a:prstGeom>
        </p:spPr>
        <p:txBody>
          <a:bodyPr/>
          <a:lstStyle>
            <a:lvl1pPr algn="ctr" defTabSz="768095">
              <a:spcBef>
                <a:spcPts val="800"/>
              </a:spcBef>
              <a:defRPr sz="2688">
                <a:latin typeface="Arial"/>
                <a:ea typeface="Arial"/>
                <a:cs typeface="Arial"/>
                <a:sym typeface="Arial"/>
              </a:defRPr>
            </a:lvl1pPr>
          </a:lstStyle>
          <a:p>
            <a:pPr/>
            <a:r>
              <a:t>US Honey Production 1995 – 2021​</a:t>
            </a:r>
          </a:p>
        </p:txBody>
      </p:sp>
      <p:sp>
        <p:nvSpPr>
          <p:cNvPr id="110" name="Content Placeholder 3"/>
          <p:cNvSpPr txBox="1"/>
          <p:nvPr/>
        </p:nvSpPr>
        <p:spPr>
          <a:xfrm>
            <a:off x="885507" y="2495667"/>
            <a:ext cx="5113386" cy="369399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81000"/>
              </a:lnSpc>
              <a:spcBef>
                <a:spcPts val="1000"/>
              </a:spcBef>
              <a:defRPr b="1" sz="2000">
                <a:latin typeface="Arial"/>
                <a:ea typeface="Arial"/>
                <a:cs typeface="Arial"/>
                <a:sym typeface="Arial"/>
              </a:defRPr>
            </a:pPr>
            <a:r>
              <a:t>Features:</a:t>
            </a:r>
            <a:r>
              <a:rPr sz="2200"/>
              <a:t> </a:t>
            </a:r>
            <a:r>
              <a:rPr b="0" sz="2200"/>
              <a:t>​</a:t>
            </a:r>
            <a:endParaRPr sz="2200"/>
          </a:p>
          <a:p>
            <a:pPr marL="228600" indent="-228600">
              <a:lnSpc>
                <a:spcPct val="81000"/>
              </a:lnSpc>
              <a:spcBef>
                <a:spcPts val="1000"/>
              </a:spcBef>
              <a:buSzPct val="100000"/>
              <a:buFont typeface="Arial"/>
              <a:buChar char="•"/>
              <a:defRPr b="1" sz="2200">
                <a:latin typeface="Arial"/>
                <a:ea typeface="Arial"/>
                <a:cs typeface="Arial"/>
                <a:sym typeface="Arial"/>
              </a:defRPr>
            </a:pPr>
            <a:r>
              <a:t>state</a:t>
            </a:r>
            <a:r>
              <a:rPr b="0"/>
              <a:t>​</a:t>
            </a:r>
            <a:endParaRPr sz="2800"/>
          </a:p>
          <a:p>
            <a:pPr marL="228600" indent="-228600">
              <a:lnSpc>
                <a:spcPct val="81000"/>
              </a:lnSpc>
              <a:spcBef>
                <a:spcPts val="1000"/>
              </a:spcBef>
              <a:buSzPct val="100000"/>
              <a:buFont typeface="Arial"/>
              <a:buChar char="•"/>
              <a:defRPr b="1" sz="2200">
                <a:latin typeface="Arial"/>
                <a:ea typeface="Arial"/>
                <a:cs typeface="Arial"/>
                <a:sym typeface="Arial"/>
              </a:defRPr>
            </a:pPr>
            <a:r>
              <a:t>number of colonies</a:t>
            </a:r>
          </a:p>
          <a:p>
            <a:pPr marL="228600" indent="-228600">
              <a:lnSpc>
                <a:spcPct val="81000"/>
              </a:lnSpc>
              <a:spcBef>
                <a:spcPts val="1000"/>
              </a:spcBef>
              <a:buSzPct val="100000"/>
              <a:buFont typeface="Arial"/>
              <a:buChar char="•"/>
              <a:defRPr b="1" sz="2200">
                <a:latin typeface="Arial"/>
                <a:ea typeface="Arial"/>
                <a:cs typeface="Arial"/>
                <a:sym typeface="Arial"/>
              </a:defRPr>
            </a:pPr>
            <a:r>
              <a:t>yield per colony</a:t>
            </a:r>
          </a:p>
          <a:p>
            <a:pPr marL="228600" indent="-228600">
              <a:lnSpc>
                <a:spcPct val="81000"/>
              </a:lnSpc>
              <a:spcBef>
                <a:spcPts val="1000"/>
              </a:spcBef>
              <a:buSzPct val="100000"/>
              <a:buFont typeface="Arial"/>
              <a:buChar char="•"/>
              <a:defRPr b="1" sz="2200">
                <a:latin typeface="Arial"/>
                <a:ea typeface="Arial"/>
                <a:cs typeface="Arial"/>
                <a:sym typeface="Arial"/>
              </a:defRPr>
            </a:pPr>
            <a:r>
              <a:t>total production</a:t>
            </a:r>
            <a:r>
              <a:rPr b="0"/>
              <a:t>​</a:t>
            </a:r>
            <a:endParaRPr sz="2800"/>
          </a:p>
          <a:p>
            <a:pPr marL="228600" indent="-228600">
              <a:lnSpc>
                <a:spcPct val="81000"/>
              </a:lnSpc>
              <a:spcBef>
                <a:spcPts val="1000"/>
              </a:spcBef>
              <a:buSzPct val="100000"/>
              <a:buFont typeface="Arial"/>
              <a:buChar char="•"/>
              <a:defRPr b="1" sz="2200">
                <a:latin typeface="Arial"/>
                <a:ea typeface="Arial"/>
                <a:cs typeface="Arial"/>
                <a:sym typeface="Arial"/>
              </a:defRPr>
            </a:pPr>
            <a:r>
              <a:t>stocks</a:t>
            </a:r>
          </a:p>
          <a:p>
            <a:pPr marL="228600" indent="-228600">
              <a:lnSpc>
                <a:spcPct val="81000"/>
              </a:lnSpc>
              <a:spcBef>
                <a:spcPts val="1000"/>
              </a:spcBef>
              <a:buSzPct val="100000"/>
              <a:buFont typeface="Arial"/>
              <a:buChar char="•"/>
              <a:defRPr b="1" sz="2200">
                <a:latin typeface="Arial"/>
                <a:ea typeface="Arial"/>
                <a:cs typeface="Arial"/>
                <a:sym typeface="Arial"/>
              </a:defRPr>
            </a:pPr>
            <a:r>
              <a:t>average price</a:t>
            </a:r>
          </a:p>
          <a:p>
            <a:pPr marL="228600" indent="-228600">
              <a:lnSpc>
                <a:spcPct val="81000"/>
              </a:lnSpc>
              <a:spcBef>
                <a:spcPts val="1000"/>
              </a:spcBef>
              <a:buSzPct val="100000"/>
              <a:buFont typeface="Arial"/>
              <a:buChar char="•"/>
              <a:defRPr b="1" sz="2200">
                <a:latin typeface="Arial"/>
                <a:ea typeface="Arial"/>
                <a:cs typeface="Arial"/>
                <a:sym typeface="Arial"/>
              </a:defRPr>
            </a:pPr>
            <a:r>
              <a:t>value of production</a:t>
            </a:r>
          </a:p>
          <a:p>
            <a:pPr marL="228600" indent="-228600">
              <a:lnSpc>
                <a:spcPct val="81000"/>
              </a:lnSpc>
              <a:spcBef>
                <a:spcPts val="1000"/>
              </a:spcBef>
              <a:buSzPct val="100000"/>
              <a:buFont typeface="Arial"/>
              <a:buChar char="•"/>
              <a:defRPr b="1" sz="2200">
                <a:latin typeface="Arial"/>
                <a:ea typeface="Arial"/>
                <a:cs typeface="Arial"/>
                <a:sym typeface="Arial"/>
              </a:defRPr>
            </a:pPr>
            <a:r>
              <a:t>year </a:t>
            </a:r>
          </a:p>
        </p:txBody>
      </p:sp>
      <p:sp>
        <p:nvSpPr>
          <p:cNvPr id="111" name="Text Placeholder 4"/>
          <p:cNvSpPr/>
          <p:nvPr>
            <p:ph type="body" idx="21"/>
          </p:nvPr>
        </p:nvSpPr>
        <p:spPr>
          <a:xfrm>
            <a:off x="6125162" y="1690570"/>
            <a:ext cx="5230226" cy="569914"/>
          </a:xfrm>
          <a:prstGeom prst="rect">
            <a:avLst/>
          </a:prstGeom>
          <a:extLst>
            <a:ext uri="{C572A759-6A51-4108-AA02-DFA0A04FC94B}">
              <ma14:wrappingTextBoxFlag xmlns:ma14="http://schemas.microsoft.com/office/mac/drawingml/2011/main" val="1"/>
            </a:ext>
          </a:extLst>
        </p:spPr>
        <p:txBody>
          <a:bodyPr/>
          <a:lstStyle>
            <a:lvl1pPr marL="0" indent="0" algn="ctr">
              <a:buSzTx/>
              <a:buFontTx/>
              <a:buNone/>
              <a:defRPr b="1" sz="3200"/>
            </a:lvl1pPr>
          </a:lstStyle>
          <a:p>
            <a:pPr/>
            <a:r>
              <a:t>EDA</a:t>
            </a:r>
          </a:p>
        </p:txBody>
      </p:sp>
      <p:sp>
        <p:nvSpPr>
          <p:cNvPr id="112" name="Content Placeholder 5"/>
          <p:cNvSpPr txBox="1"/>
          <p:nvPr/>
        </p:nvSpPr>
        <p:spPr>
          <a:xfrm>
            <a:off x="6217920" y="2505075"/>
            <a:ext cx="5091748" cy="368458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81000"/>
              </a:lnSpc>
              <a:spcBef>
                <a:spcPts val="1000"/>
              </a:spcBef>
              <a:defRPr b="1" sz="2200"/>
            </a:pPr>
          </a:p>
          <a:p>
            <a:pPr marL="228600" indent="-228600">
              <a:lnSpc>
                <a:spcPct val="81000"/>
              </a:lnSpc>
              <a:spcBef>
                <a:spcPts val="1000"/>
              </a:spcBef>
              <a:buSzPct val="100000"/>
              <a:buFont typeface="Arial"/>
              <a:buChar char="•"/>
              <a:defRPr b="1" sz="2200"/>
            </a:pPr>
            <a:r>
              <a:t>No null values</a:t>
            </a:r>
            <a:endParaRPr sz="2800"/>
          </a:p>
          <a:p>
            <a:pPr marL="228600" indent="-228600">
              <a:lnSpc>
                <a:spcPct val="81000"/>
              </a:lnSpc>
              <a:spcBef>
                <a:spcPts val="1000"/>
              </a:spcBef>
              <a:buSzPct val="100000"/>
              <a:buFont typeface="Arial"/>
              <a:buChar char="•"/>
              <a:defRPr b="1" sz="2200"/>
            </a:pPr>
            <a:r>
              <a:t>Missing data: </a:t>
            </a:r>
            <a:endParaRPr sz="2800"/>
          </a:p>
          <a:p>
            <a:pPr lvl="1" marL="685800" indent="-228600">
              <a:lnSpc>
                <a:spcPct val="81000"/>
              </a:lnSpc>
              <a:spcBef>
                <a:spcPts val="500"/>
              </a:spcBef>
              <a:buSzPct val="100000"/>
              <a:buFont typeface="Courier New"/>
              <a:buChar char="o"/>
              <a:defRPr b="1"/>
            </a:pPr>
            <a:r>
              <a:t>Missing 6 states</a:t>
            </a:r>
            <a:endParaRPr sz="2400"/>
          </a:p>
          <a:p>
            <a:pPr lvl="1" marL="685800" indent="-228600">
              <a:lnSpc>
                <a:spcPct val="81000"/>
              </a:lnSpc>
              <a:spcBef>
                <a:spcPts val="500"/>
              </a:spcBef>
              <a:buSzPct val="100000"/>
              <a:buFont typeface="Courier New"/>
              <a:buChar char="o"/>
              <a:defRPr b="1"/>
            </a:pPr>
            <a:r>
              <a:t>6 states did not have data for every year</a:t>
            </a:r>
            <a:endParaRPr sz="2400"/>
          </a:p>
          <a:p>
            <a:pPr marL="228600" indent="-228600">
              <a:lnSpc>
                <a:spcPct val="81000"/>
              </a:lnSpc>
              <a:spcBef>
                <a:spcPts val="1000"/>
              </a:spcBef>
              <a:buSzPct val="100000"/>
              <a:buFont typeface="Arial"/>
              <a:buChar char="•"/>
              <a:defRPr b="1" sz="2200"/>
            </a:pPr>
            <a:r>
              <a:t>Average Price of Honey</a:t>
            </a:r>
            <a:endParaRPr sz="2800"/>
          </a:p>
          <a:p>
            <a:pPr lvl="1" marL="685800" indent="-228600">
              <a:lnSpc>
                <a:spcPct val="81000"/>
              </a:lnSpc>
              <a:spcBef>
                <a:spcPts val="500"/>
              </a:spcBef>
              <a:buSzPct val="100000"/>
              <a:buFont typeface="Courier New"/>
              <a:buChar char="o"/>
              <a:defRPr b="1"/>
            </a:pPr>
            <a:r>
              <a:t>Unbelievable range in price:</a:t>
            </a:r>
            <a:endParaRPr sz="2400"/>
          </a:p>
          <a:p>
            <a:pPr lvl="2">
              <a:lnSpc>
                <a:spcPct val="81000"/>
              </a:lnSpc>
              <a:spcBef>
                <a:spcPts val="500"/>
              </a:spcBef>
              <a:defRPr b="1"/>
            </a:pPr>
            <a:r>
              <a:t>$1.30 to $874.00</a:t>
            </a:r>
          </a:p>
          <a:p>
            <a:pPr lvl="1" marL="685800" indent="-228600">
              <a:lnSpc>
                <a:spcPct val="81000"/>
              </a:lnSpc>
              <a:spcBef>
                <a:spcPts val="500"/>
              </a:spcBef>
              <a:buSzPct val="100000"/>
              <a:buFont typeface="Courier New"/>
              <a:buChar char="o"/>
              <a:defRPr b="1"/>
            </a:pPr>
            <a:r>
              <a:t>Dollars to cents</a:t>
            </a:r>
          </a:p>
        </p:txBody>
      </p:sp>
      <p:sp>
        <p:nvSpPr>
          <p:cNvPr id="113" name="Oval 6"/>
          <p:cNvSpPr/>
          <p:nvPr/>
        </p:nvSpPr>
        <p:spPr>
          <a:xfrm>
            <a:off x="6728769" y="4836419"/>
            <a:ext cx="2483557" cy="865483"/>
          </a:xfrm>
          <a:prstGeom prst="ellipse">
            <a:avLst/>
          </a:prstGeom>
          <a:ln w="57150">
            <a:solidFill>
              <a:srgbClr val="FF0000"/>
            </a:solidFill>
            <a:miter/>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1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1" fill="hold">
                                  <p:stCondLst>
                                    <p:cond delay="0"/>
                                  </p:stCondLst>
                                  <p:iterate type="el" backwards="0">
                                    <p:tmAbs val="0"/>
                                  </p:iterate>
                                  <p:childTnLst>
                                    <p:set>
                                      <p:cBhvr>
                                        <p:cTn id="10" fill="hold"/>
                                        <p:tgtEl>
                                          <p:spTgt spid="112">
                                            <p:txEl>
                                              <p:pRg st="2" end="2"/>
                                            </p:txEl>
                                          </p:spTgt>
                                        </p:tgtEl>
                                        <p:attrNameLst>
                                          <p:attrName>style.visibility</p:attrName>
                                        </p:attrNameLst>
                                      </p:cBhvr>
                                      <p:to>
                                        <p:strVal val="visible"/>
                                      </p:to>
                                    </p:set>
                                  </p:childTnLst>
                                </p:cTn>
                              </p:par>
                              <p:par>
                                <p:cTn id="11" presetClass="entr" nodeType="withEffect" presetSubtype="0" presetID="1" grpId="1" fill="hold">
                                  <p:stCondLst>
                                    <p:cond delay="0"/>
                                  </p:stCondLst>
                                  <p:iterate type="el" backwards="0">
                                    <p:tmAbs val="0"/>
                                  </p:iterate>
                                  <p:childTnLst>
                                    <p:set>
                                      <p:cBhvr>
                                        <p:cTn id="12" fill="hold"/>
                                        <p:tgtEl>
                                          <p:spTgt spid="112">
                                            <p:txEl>
                                              <p:pRg st="3" end="3"/>
                                            </p:txEl>
                                          </p:spTgt>
                                        </p:tgtEl>
                                        <p:attrNameLst>
                                          <p:attrName>style.visibility</p:attrName>
                                        </p:attrNameLst>
                                      </p:cBhvr>
                                      <p:to>
                                        <p:strVal val="visible"/>
                                      </p:to>
                                    </p:set>
                                  </p:childTnLst>
                                </p:cTn>
                              </p:par>
                              <p:par>
                                <p:cTn id="13" presetClass="entr" nodeType="withEffect" presetSubtype="0" presetID="1" grpId="1" fill="hold">
                                  <p:stCondLst>
                                    <p:cond delay="0"/>
                                  </p:stCondLst>
                                  <p:iterate type="el" backwards="0">
                                    <p:tmAbs val="0"/>
                                  </p:iterate>
                                  <p:childTnLst>
                                    <p:set>
                                      <p:cBhvr>
                                        <p:cTn id="14" fill="hold"/>
                                        <p:tgtEl>
                                          <p:spTgt spid="11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1" fill="hold">
                                  <p:stCondLst>
                                    <p:cond delay="0"/>
                                  </p:stCondLst>
                                  <p:iterate type="el" backwards="0">
                                    <p:tmAbs val="0"/>
                                  </p:iterate>
                                  <p:childTnLst>
                                    <p:set>
                                      <p:cBhvr>
                                        <p:cTn id="18" fill="hold"/>
                                        <p:tgtEl>
                                          <p:spTgt spid="112">
                                            <p:txEl>
                                              <p:pRg st="5" end="5"/>
                                            </p:txEl>
                                          </p:spTgt>
                                        </p:tgtEl>
                                        <p:attrNameLst>
                                          <p:attrName>style.visibility</p:attrName>
                                        </p:attrNameLst>
                                      </p:cBhvr>
                                      <p:to>
                                        <p:strVal val="visible"/>
                                      </p:to>
                                    </p:set>
                                  </p:childTnLst>
                                </p:cTn>
                              </p:par>
                              <p:par>
                                <p:cTn id="19" presetClass="entr" nodeType="withEffect" presetSubtype="0" presetID="1" grpId="1" fill="hold">
                                  <p:stCondLst>
                                    <p:cond delay="0"/>
                                  </p:stCondLst>
                                  <p:iterate type="el" backwards="0">
                                    <p:tmAbs val="0"/>
                                  </p:iterate>
                                  <p:childTnLst>
                                    <p:set>
                                      <p:cBhvr>
                                        <p:cTn id="20" fill="hold"/>
                                        <p:tgtEl>
                                          <p:spTgt spid="112">
                                            <p:txEl>
                                              <p:pRg st="6" end="6"/>
                                            </p:txEl>
                                          </p:spTgt>
                                        </p:tgtEl>
                                        <p:attrNameLst>
                                          <p:attrName>style.visibility</p:attrName>
                                        </p:attrNameLst>
                                      </p:cBhvr>
                                      <p:to>
                                        <p:strVal val="visible"/>
                                      </p:to>
                                    </p:set>
                                  </p:childTnLst>
                                </p:cTn>
                              </p:par>
                              <p:par>
                                <p:cTn id="21" presetClass="entr" nodeType="withEffect" presetSubtype="0" presetID="1" grpId="1" fill="hold">
                                  <p:stCondLst>
                                    <p:cond delay="0"/>
                                  </p:stCondLst>
                                  <p:iterate type="el" backwards="0">
                                    <p:tmAbs val="0"/>
                                  </p:iterate>
                                  <p:childTnLst>
                                    <p:set>
                                      <p:cBhvr>
                                        <p:cTn id="22" fill="hold"/>
                                        <p:tgtEl>
                                          <p:spTgt spid="112">
                                            <p:txEl>
                                              <p:pRg st="7" end="7"/>
                                            </p:txEl>
                                          </p:spTgt>
                                        </p:tgtEl>
                                        <p:attrNameLst>
                                          <p:attrName>style.visibility</p:attrName>
                                        </p:attrNameLst>
                                      </p:cBhvr>
                                      <p:to>
                                        <p:strVal val="visible"/>
                                      </p:to>
                                    </p:set>
                                  </p:childTnLst>
                                </p:cTn>
                              </p:par>
                              <p:par>
                                <p:cTn id="23" presetClass="entr" nodeType="withEffect" presetSubtype="0" presetID="1" grpId="1" fill="hold">
                                  <p:stCondLst>
                                    <p:cond delay="0"/>
                                  </p:stCondLst>
                                  <p:iterate type="el" backwards="0">
                                    <p:tmAbs val="0"/>
                                  </p:iterate>
                                  <p:childTnLst>
                                    <p:set>
                                      <p:cBhvr>
                                        <p:cTn id="24" fill="hold"/>
                                        <p:tgtEl>
                                          <p:spTgt spid="112">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2" fill="hold">
                                  <p:stCondLst>
                                    <p:cond delay="0"/>
                                  </p:stCondLst>
                                  <p:iterate type="el" backwards="0">
                                    <p:tmAbs val="0"/>
                                  </p:iterate>
                                  <p:childTnLst>
                                    <p:set>
                                      <p:cBhvr>
                                        <p:cTn id="28" fill="hold"/>
                                        <p:tgtEl>
                                          <p:spTgt spid="1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13" grpId="2"/>
      <p:bldP build="p" bldLvl="1" animBg="1" rev="0" advAuto="0" spid="112" grpId="1"/>
    </p:bldLst>
  </p:timing>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7" name="Rectangle 5"/>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18" name="Rectangle 6"/>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119" name="Rectangle 7"/>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120" name="Rectangle 9"/>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121" name="Freeform: Shape 11"/>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122" name="TextBox 3"/>
          <p:cNvSpPr txBox="1"/>
          <p:nvPr/>
        </p:nvSpPr>
        <p:spPr>
          <a:xfrm>
            <a:off x="625549" y="1714342"/>
            <a:ext cx="2789390" cy="307190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lvl1pPr>
              <a:lnSpc>
                <a:spcPct val="90000"/>
              </a:lnSpc>
              <a:spcBef>
                <a:spcPts val="600"/>
              </a:spcBef>
              <a:defRPr sz="4000">
                <a:solidFill>
                  <a:srgbClr val="FFFFFF"/>
                </a:solidFill>
                <a:latin typeface="Aptos Display"/>
                <a:ea typeface="Aptos Display"/>
                <a:cs typeface="Aptos Display"/>
                <a:sym typeface="Aptos Display"/>
              </a:defRPr>
            </a:lvl1pPr>
          </a:lstStyle>
          <a:p>
            <a:pPr/>
            <a:r>
              <a:t>First look at average price in 1995-2021 dataset</a:t>
            </a:r>
          </a:p>
        </p:txBody>
      </p:sp>
      <p:pic>
        <p:nvPicPr>
          <p:cNvPr id="123" name="Picture 2" descr="Picture 2"/>
          <p:cNvPicPr>
            <a:picLocks noChangeAspect="1"/>
          </p:cNvPicPr>
          <p:nvPr/>
        </p:nvPicPr>
        <p:blipFill>
          <a:blip r:embed="rId3">
            <a:extLst/>
          </a:blip>
          <a:stretch>
            <a:fillRect/>
          </a:stretch>
        </p:blipFill>
        <p:spPr>
          <a:xfrm>
            <a:off x="4502427" y="1044503"/>
            <a:ext cx="7225749" cy="4768993"/>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27" name="Title 1"/>
          <p:cNvSpPr txBox="1"/>
          <p:nvPr>
            <p:ph type="title"/>
          </p:nvPr>
        </p:nvSpPr>
        <p:spPr>
          <a:xfrm>
            <a:off x="839787" y="365125"/>
            <a:ext cx="10515601" cy="1325563"/>
          </a:xfrm>
          <a:prstGeom prst="rect">
            <a:avLst/>
          </a:prstGeom>
        </p:spPr>
        <p:txBody>
          <a:bodyPr/>
          <a:lstStyle>
            <a:lvl1pPr algn="ctr"/>
          </a:lstStyle>
          <a:p>
            <a:pPr/>
            <a:r>
              <a:t>Exploratory Data Analysis</a:t>
            </a:r>
          </a:p>
        </p:txBody>
      </p:sp>
      <p:sp>
        <p:nvSpPr>
          <p:cNvPr id="128" name="Text Placeholder 2"/>
          <p:cNvSpPr txBox="1"/>
          <p:nvPr>
            <p:ph type="body" sz="quarter" idx="1"/>
          </p:nvPr>
        </p:nvSpPr>
        <p:spPr>
          <a:xfrm>
            <a:off x="839787" y="1681163"/>
            <a:ext cx="5157789" cy="823913"/>
          </a:xfrm>
          <a:prstGeom prst="rect">
            <a:avLst/>
          </a:prstGeom>
        </p:spPr>
        <p:txBody>
          <a:bodyPr/>
          <a:lstStyle>
            <a:lvl1pPr algn="ctr" defTabSz="768095">
              <a:spcBef>
                <a:spcPts val="800"/>
              </a:spcBef>
              <a:defRPr sz="2688">
                <a:latin typeface="Arial"/>
                <a:ea typeface="Arial"/>
                <a:cs typeface="Arial"/>
                <a:sym typeface="Arial"/>
              </a:defRPr>
            </a:lvl1pPr>
          </a:lstStyle>
          <a:p>
            <a:pPr/>
            <a:r>
              <a:t>US Honey Production 1995 – 2021​</a:t>
            </a:r>
          </a:p>
        </p:txBody>
      </p:sp>
      <p:sp>
        <p:nvSpPr>
          <p:cNvPr id="129" name="Content Placeholder 3"/>
          <p:cNvSpPr txBox="1"/>
          <p:nvPr/>
        </p:nvSpPr>
        <p:spPr>
          <a:xfrm>
            <a:off x="885507" y="2495667"/>
            <a:ext cx="5113386" cy="369399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81000"/>
              </a:lnSpc>
              <a:spcBef>
                <a:spcPts val="1000"/>
              </a:spcBef>
              <a:defRPr b="1" sz="2200">
                <a:latin typeface="Arial"/>
                <a:ea typeface="Arial"/>
                <a:cs typeface="Arial"/>
                <a:sym typeface="Arial"/>
              </a:defRPr>
            </a:pPr>
            <a:r>
              <a:t>Features: </a:t>
            </a:r>
            <a:r>
              <a:rPr b="0"/>
              <a:t>​</a:t>
            </a:r>
          </a:p>
          <a:p>
            <a:pPr marL="228600" indent="-228600">
              <a:lnSpc>
                <a:spcPct val="81000"/>
              </a:lnSpc>
              <a:spcBef>
                <a:spcPts val="1000"/>
              </a:spcBef>
              <a:buSzPct val="100000"/>
              <a:buFont typeface="Arial"/>
              <a:buChar char="•"/>
              <a:defRPr b="1" sz="2200">
                <a:latin typeface="Arial"/>
                <a:ea typeface="Arial"/>
                <a:cs typeface="Arial"/>
                <a:sym typeface="Arial"/>
              </a:defRPr>
            </a:pPr>
            <a:r>
              <a:t>state</a:t>
            </a:r>
            <a:r>
              <a:rPr b="0"/>
              <a:t>​</a:t>
            </a:r>
            <a:endParaRPr sz="2800"/>
          </a:p>
          <a:p>
            <a:pPr marL="228600" indent="-228600">
              <a:lnSpc>
                <a:spcPct val="81000"/>
              </a:lnSpc>
              <a:spcBef>
                <a:spcPts val="1000"/>
              </a:spcBef>
              <a:buSzPct val="100000"/>
              <a:buFont typeface="Arial"/>
              <a:buChar char="•"/>
              <a:defRPr b="1" sz="2200">
                <a:latin typeface="Arial"/>
                <a:ea typeface="Arial"/>
                <a:cs typeface="Arial"/>
                <a:sym typeface="Arial"/>
              </a:defRPr>
            </a:pPr>
            <a:r>
              <a:t>number of colonies</a:t>
            </a:r>
          </a:p>
          <a:p>
            <a:pPr marL="228600" indent="-228600">
              <a:lnSpc>
                <a:spcPct val="81000"/>
              </a:lnSpc>
              <a:spcBef>
                <a:spcPts val="1000"/>
              </a:spcBef>
              <a:buSzPct val="100000"/>
              <a:buFont typeface="Arial"/>
              <a:buChar char="•"/>
              <a:defRPr b="1" sz="2200">
                <a:latin typeface="Arial"/>
                <a:ea typeface="Arial"/>
                <a:cs typeface="Arial"/>
                <a:sym typeface="Arial"/>
              </a:defRPr>
            </a:pPr>
            <a:r>
              <a:t>yield per colony</a:t>
            </a:r>
          </a:p>
          <a:p>
            <a:pPr marL="228600" indent="-228600">
              <a:lnSpc>
                <a:spcPct val="81000"/>
              </a:lnSpc>
              <a:spcBef>
                <a:spcPts val="1000"/>
              </a:spcBef>
              <a:buSzPct val="100000"/>
              <a:buFont typeface="Arial"/>
              <a:buChar char="•"/>
              <a:defRPr b="1" sz="2200">
                <a:latin typeface="Arial"/>
                <a:ea typeface="Arial"/>
                <a:cs typeface="Arial"/>
                <a:sym typeface="Arial"/>
              </a:defRPr>
            </a:pPr>
            <a:r>
              <a:t>total production</a:t>
            </a:r>
            <a:r>
              <a:rPr b="0"/>
              <a:t>​</a:t>
            </a:r>
            <a:endParaRPr sz="2800"/>
          </a:p>
          <a:p>
            <a:pPr marL="228600" indent="-228600">
              <a:lnSpc>
                <a:spcPct val="81000"/>
              </a:lnSpc>
              <a:spcBef>
                <a:spcPts val="1000"/>
              </a:spcBef>
              <a:buSzPct val="100000"/>
              <a:buFont typeface="Arial"/>
              <a:buChar char="•"/>
              <a:defRPr b="1" sz="2200">
                <a:latin typeface="Arial"/>
                <a:ea typeface="Arial"/>
                <a:cs typeface="Arial"/>
                <a:sym typeface="Arial"/>
              </a:defRPr>
            </a:pPr>
            <a:r>
              <a:t>stocks</a:t>
            </a:r>
          </a:p>
          <a:p>
            <a:pPr marL="228600" indent="-228600">
              <a:lnSpc>
                <a:spcPct val="81000"/>
              </a:lnSpc>
              <a:spcBef>
                <a:spcPts val="1000"/>
              </a:spcBef>
              <a:buSzPct val="100000"/>
              <a:buFont typeface="Arial"/>
              <a:buChar char="•"/>
              <a:defRPr b="1" sz="2200">
                <a:latin typeface="Arial"/>
                <a:ea typeface="Arial"/>
                <a:cs typeface="Arial"/>
                <a:sym typeface="Arial"/>
              </a:defRPr>
            </a:pPr>
            <a:r>
              <a:t>average price</a:t>
            </a:r>
          </a:p>
          <a:p>
            <a:pPr marL="228600" indent="-228600">
              <a:lnSpc>
                <a:spcPct val="81000"/>
              </a:lnSpc>
              <a:spcBef>
                <a:spcPts val="1000"/>
              </a:spcBef>
              <a:buSzPct val="100000"/>
              <a:buFont typeface="Arial"/>
              <a:buChar char="•"/>
              <a:defRPr b="1" sz="2200">
                <a:latin typeface="Arial"/>
                <a:ea typeface="Arial"/>
                <a:cs typeface="Arial"/>
                <a:sym typeface="Arial"/>
              </a:defRPr>
            </a:pPr>
            <a:r>
              <a:t>value of production</a:t>
            </a:r>
          </a:p>
          <a:p>
            <a:pPr marL="228600" indent="-228600">
              <a:lnSpc>
                <a:spcPct val="81000"/>
              </a:lnSpc>
              <a:spcBef>
                <a:spcPts val="1000"/>
              </a:spcBef>
              <a:buSzPct val="100000"/>
              <a:buFont typeface="Arial"/>
              <a:buChar char="•"/>
              <a:defRPr b="1" sz="2200">
                <a:latin typeface="Arial"/>
                <a:ea typeface="Arial"/>
                <a:cs typeface="Arial"/>
                <a:sym typeface="Arial"/>
              </a:defRPr>
            </a:pPr>
            <a:r>
              <a:t>year </a:t>
            </a:r>
          </a:p>
        </p:txBody>
      </p:sp>
      <p:sp>
        <p:nvSpPr>
          <p:cNvPr id="130" name="Text Placeholder 4"/>
          <p:cNvSpPr/>
          <p:nvPr>
            <p:ph type="body" idx="21"/>
          </p:nvPr>
        </p:nvSpPr>
        <p:spPr>
          <a:xfrm>
            <a:off x="6125162" y="1690570"/>
            <a:ext cx="5230226" cy="569914"/>
          </a:xfrm>
          <a:prstGeom prst="rect">
            <a:avLst/>
          </a:prstGeom>
          <a:extLst>
            <a:ext uri="{C572A759-6A51-4108-AA02-DFA0A04FC94B}">
              <ma14:wrappingTextBoxFlag xmlns:ma14="http://schemas.microsoft.com/office/mac/drawingml/2011/main" val="1"/>
            </a:ext>
          </a:extLst>
        </p:spPr>
        <p:txBody>
          <a:bodyPr/>
          <a:lstStyle>
            <a:lvl1pPr marL="0" indent="0" algn="ctr">
              <a:buSzTx/>
              <a:buFontTx/>
              <a:buNone/>
              <a:defRPr b="1" sz="3200"/>
            </a:lvl1pPr>
          </a:lstStyle>
          <a:p>
            <a:pPr/>
            <a:r>
              <a:t>EDA</a:t>
            </a:r>
          </a:p>
        </p:txBody>
      </p:sp>
      <p:sp>
        <p:nvSpPr>
          <p:cNvPr id="131" name="Content Placeholder 5"/>
          <p:cNvSpPr txBox="1"/>
          <p:nvPr/>
        </p:nvSpPr>
        <p:spPr>
          <a:xfrm>
            <a:off x="6217920" y="2505075"/>
            <a:ext cx="5091748" cy="368458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a:lnSpc>
                <a:spcPct val="81000"/>
              </a:lnSpc>
              <a:spcBef>
                <a:spcPts val="1000"/>
              </a:spcBef>
              <a:buSzPct val="100000"/>
              <a:buFont typeface="Arial"/>
              <a:buChar char="•"/>
              <a:defRPr b="1" sz="2200">
                <a:solidFill>
                  <a:srgbClr val="D1D1D1"/>
                </a:solidFill>
              </a:defRPr>
            </a:pPr>
            <a:r>
              <a:t>No null values</a:t>
            </a:r>
            <a:endParaRPr sz="2800"/>
          </a:p>
          <a:p>
            <a:pPr marL="228600" indent="-228600">
              <a:lnSpc>
                <a:spcPct val="81000"/>
              </a:lnSpc>
              <a:spcBef>
                <a:spcPts val="1000"/>
              </a:spcBef>
              <a:buSzPct val="100000"/>
              <a:buFont typeface="Arial"/>
              <a:buChar char="•"/>
              <a:defRPr b="1" sz="2200">
                <a:solidFill>
                  <a:srgbClr val="D1D1D1"/>
                </a:solidFill>
              </a:defRPr>
            </a:pPr>
            <a:r>
              <a:t>Missing data: </a:t>
            </a:r>
            <a:endParaRPr sz="2800"/>
          </a:p>
          <a:p>
            <a:pPr lvl="1" marL="685800" indent="-228600">
              <a:lnSpc>
                <a:spcPct val="81000"/>
              </a:lnSpc>
              <a:spcBef>
                <a:spcPts val="500"/>
              </a:spcBef>
              <a:buSzPct val="100000"/>
              <a:buFont typeface="Courier New"/>
              <a:buChar char="o"/>
              <a:defRPr b="1">
                <a:solidFill>
                  <a:srgbClr val="D1D1D1"/>
                </a:solidFill>
              </a:defRPr>
            </a:pPr>
            <a:r>
              <a:t>Missing 6 states</a:t>
            </a:r>
            <a:endParaRPr sz="2400"/>
          </a:p>
          <a:p>
            <a:pPr lvl="1" marL="685800" indent="-228600">
              <a:lnSpc>
                <a:spcPct val="81000"/>
              </a:lnSpc>
              <a:spcBef>
                <a:spcPts val="500"/>
              </a:spcBef>
              <a:buSzPct val="100000"/>
              <a:buFont typeface="Courier New"/>
              <a:buChar char="o"/>
              <a:defRPr b="1">
                <a:solidFill>
                  <a:srgbClr val="D1D1D1"/>
                </a:solidFill>
              </a:defRPr>
            </a:pPr>
            <a:r>
              <a:t>6 states did not have data for every year</a:t>
            </a:r>
            <a:endParaRPr sz="2400"/>
          </a:p>
          <a:p>
            <a:pPr marL="228600" indent="-228600">
              <a:lnSpc>
                <a:spcPct val="81000"/>
              </a:lnSpc>
              <a:spcBef>
                <a:spcPts val="1000"/>
              </a:spcBef>
              <a:buSzPct val="100000"/>
              <a:buFont typeface="Arial"/>
              <a:buChar char="•"/>
              <a:defRPr b="1" sz="2200">
                <a:solidFill>
                  <a:srgbClr val="D1D1D1"/>
                </a:solidFill>
              </a:defRPr>
            </a:pPr>
            <a:r>
              <a:t>Average Price of Honey</a:t>
            </a:r>
            <a:endParaRPr sz="2800"/>
          </a:p>
          <a:p>
            <a:pPr lvl="1" marL="685800" indent="-228600">
              <a:lnSpc>
                <a:spcPct val="81000"/>
              </a:lnSpc>
              <a:spcBef>
                <a:spcPts val="500"/>
              </a:spcBef>
              <a:buSzPct val="100000"/>
              <a:buFont typeface="Courier New"/>
              <a:buChar char="o"/>
              <a:defRPr b="1">
                <a:solidFill>
                  <a:srgbClr val="D1D1D1"/>
                </a:solidFill>
              </a:defRPr>
            </a:pPr>
            <a:r>
              <a:t>Dollars to cents</a:t>
            </a:r>
            <a:endParaRPr sz="2400"/>
          </a:p>
          <a:p>
            <a:pPr marL="228600" indent="-228600">
              <a:lnSpc>
                <a:spcPct val="81000"/>
              </a:lnSpc>
              <a:spcBef>
                <a:spcPts val="1000"/>
              </a:spcBef>
              <a:buSzPct val="100000"/>
              <a:buFont typeface="Arial"/>
              <a:buChar char="•"/>
              <a:defRPr b="1" sz="2200"/>
            </a:pPr>
            <a:r>
              <a:t>Derived columns: </a:t>
            </a:r>
          </a:p>
          <a:p>
            <a:pPr lvl="1" marL="685800" indent="-228600">
              <a:lnSpc>
                <a:spcPct val="81000"/>
              </a:lnSpc>
              <a:spcBef>
                <a:spcPts val="500"/>
              </a:spcBef>
              <a:buSzPct val="100000"/>
              <a:buFont typeface="Courier New"/>
              <a:buChar char="o"/>
              <a:defRPr b="1"/>
            </a:pPr>
            <a:r>
              <a:t>Value of production  !=  price*production</a:t>
            </a:r>
            <a:endParaRPr sz="2400"/>
          </a:p>
          <a:p>
            <a:pPr lvl="1" marL="685800" indent="-228600">
              <a:lnSpc>
                <a:spcPct val="81000"/>
              </a:lnSpc>
              <a:spcBef>
                <a:spcPts val="500"/>
              </a:spcBef>
              <a:buSzPct val="100000"/>
              <a:buFont typeface="Courier New"/>
              <a:buChar char="o"/>
              <a:defRPr b="1"/>
            </a:pPr>
            <a:r>
              <a:t>Total production != colonies*yield</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35" name="Rectangle 5"/>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36" name="Rectangle 6"/>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137" name="Rectangle 12"/>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138" name="Rectangle 14"/>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139" name="Freeform: Shape 16"/>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140" name="TextBox 3"/>
          <p:cNvSpPr txBox="1"/>
          <p:nvPr/>
        </p:nvSpPr>
        <p:spPr>
          <a:xfrm>
            <a:off x="625549" y="2055237"/>
            <a:ext cx="2789390" cy="3071907"/>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90000"/>
              </a:lnSpc>
              <a:spcBef>
                <a:spcPts val="600"/>
              </a:spcBef>
              <a:defRPr b="1" sz="3400">
                <a:solidFill>
                  <a:srgbClr val="FFFFFF"/>
                </a:solidFill>
                <a:latin typeface="Aptos Display"/>
                <a:ea typeface="Aptos Display"/>
                <a:cs typeface="Aptos Display"/>
                <a:sym typeface="Aptos Display"/>
              </a:defRPr>
            </a:pPr>
            <a:r>
              <a:t>Honey Production in the USA (1998 - 2012)</a:t>
            </a:r>
          </a:p>
          <a:p>
            <a:pPr>
              <a:lnSpc>
                <a:spcPct val="90000"/>
              </a:lnSpc>
              <a:spcBef>
                <a:spcPts val="600"/>
              </a:spcBef>
              <a:defRPr sz="3400">
                <a:solidFill>
                  <a:srgbClr val="FFFFFF"/>
                </a:solidFill>
                <a:latin typeface="Aptos Display"/>
                <a:ea typeface="Aptos Display"/>
                <a:cs typeface="Aptos Display"/>
                <a:sym typeface="Aptos Display"/>
              </a:defRPr>
            </a:pPr>
            <a:br/>
          </a:p>
        </p:txBody>
      </p:sp>
      <p:pic>
        <p:nvPicPr>
          <p:cNvPr id="141" name="Picture 2" descr="Picture 2"/>
          <p:cNvPicPr>
            <a:picLocks noChangeAspect="1"/>
          </p:cNvPicPr>
          <p:nvPr/>
        </p:nvPicPr>
        <p:blipFill>
          <a:blip r:embed="rId3">
            <a:extLst/>
          </a:blip>
          <a:srcRect l="0" t="0" r="0" b="812"/>
          <a:stretch>
            <a:fillRect/>
          </a:stretch>
        </p:blipFill>
        <p:spPr>
          <a:xfrm>
            <a:off x="4522657" y="998057"/>
            <a:ext cx="7208593" cy="4862038"/>
          </a:xfrm>
          <a:prstGeom prst="rect">
            <a:avLst/>
          </a:prstGeom>
          <a:ln w="12700">
            <a:miter lim="400000"/>
          </a:ln>
        </p:spPr>
      </p:pic>
      <p:sp>
        <p:nvSpPr>
          <p:cNvPr id="142" name="Photo by Eric Ward on Unsplash"/>
          <p:cNvSpPr txBox="1"/>
          <p:nvPr/>
        </p:nvSpPr>
        <p:spPr>
          <a:xfrm>
            <a:off x="7782013" y="4494354"/>
            <a:ext cx="3399307" cy="3708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Photo by Eric Ward on Unsplash</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6" name="Title 1"/>
          <p:cNvSpPr txBox="1"/>
          <p:nvPr>
            <p:ph type="title"/>
          </p:nvPr>
        </p:nvSpPr>
        <p:spPr>
          <a:xfrm>
            <a:off x="839787" y="365125"/>
            <a:ext cx="10515601" cy="1325563"/>
          </a:xfrm>
          <a:prstGeom prst="rect">
            <a:avLst/>
          </a:prstGeom>
        </p:spPr>
        <p:txBody>
          <a:bodyPr/>
          <a:lstStyle>
            <a:lvl1pPr algn="ctr"/>
          </a:lstStyle>
          <a:p>
            <a:pPr/>
            <a:r>
              <a:t>Exploratory Data Analysis</a:t>
            </a:r>
          </a:p>
        </p:txBody>
      </p:sp>
      <p:sp>
        <p:nvSpPr>
          <p:cNvPr id="147" name="Text Placeholder 2"/>
          <p:cNvSpPr txBox="1"/>
          <p:nvPr>
            <p:ph type="body" sz="quarter" idx="1"/>
          </p:nvPr>
        </p:nvSpPr>
        <p:spPr>
          <a:xfrm>
            <a:off x="839788" y="1699977"/>
            <a:ext cx="5223639" cy="805099"/>
          </a:xfrm>
          <a:prstGeom prst="rect">
            <a:avLst/>
          </a:prstGeom>
        </p:spPr>
        <p:txBody>
          <a:bodyPr/>
          <a:lstStyle>
            <a:lvl1pPr algn="ctr" defTabSz="740663">
              <a:spcBef>
                <a:spcPts val="800"/>
              </a:spcBef>
              <a:defRPr sz="2592">
                <a:latin typeface="Arial"/>
                <a:ea typeface="Arial"/>
                <a:cs typeface="Arial"/>
                <a:sym typeface="Arial"/>
              </a:defRPr>
            </a:lvl1pPr>
          </a:lstStyle>
          <a:p>
            <a:pPr/>
            <a:r>
              <a:t>Honey Production in the USA 1998 – 2012</a:t>
            </a:r>
          </a:p>
        </p:txBody>
      </p:sp>
      <p:sp>
        <p:nvSpPr>
          <p:cNvPr id="148" name="Content Placeholder 3"/>
          <p:cNvSpPr txBox="1"/>
          <p:nvPr/>
        </p:nvSpPr>
        <p:spPr>
          <a:xfrm>
            <a:off x="885507" y="2505075"/>
            <a:ext cx="5066349" cy="3696043"/>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defTabSz="905255">
              <a:lnSpc>
                <a:spcPct val="81000"/>
              </a:lnSpc>
              <a:spcBef>
                <a:spcPts val="900"/>
              </a:spcBef>
              <a:defRPr b="1" sz="2178">
                <a:latin typeface="Arial"/>
                <a:ea typeface="Arial"/>
                <a:cs typeface="Arial"/>
                <a:sym typeface="Arial"/>
              </a:defRPr>
            </a:pPr>
          </a:p>
          <a:p>
            <a:pPr defTabSz="905255">
              <a:lnSpc>
                <a:spcPct val="81000"/>
              </a:lnSpc>
              <a:spcBef>
                <a:spcPts val="900"/>
              </a:spcBef>
              <a:defRPr b="1" sz="1979">
                <a:latin typeface="Arial"/>
                <a:ea typeface="Arial"/>
                <a:cs typeface="Arial"/>
                <a:sym typeface="Arial"/>
              </a:defRPr>
            </a:pPr>
            <a:r>
              <a:t>Features: </a:t>
            </a:r>
            <a:r>
              <a:rPr b="0"/>
              <a:t>​</a:t>
            </a:r>
            <a:endParaRPr sz="2178"/>
          </a:p>
          <a:p>
            <a:pPr marL="226313" indent="-226313" defTabSz="905255">
              <a:lnSpc>
                <a:spcPct val="81000"/>
              </a:lnSpc>
              <a:spcBef>
                <a:spcPts val="900"/>
              </a:spcBef>
              <a:buSzPct val="100000"/>
              <a:buFont typeface="Arial"/>
              <a:buChar char="•"/>
              <a:defRPr b="1" sz="1979">
                <a:latin typeface="Arial"/>
                <a:ea typeface="Arial"/>
                <a:cs typeface="Arial"/>
                <a:sym typeface="Arial"/>
              </a:defRPr>
            </a:pPr>
            <a:r>
              <a:t>state</a:t>
            </a:r>
            <a:endParaRPr sz="2178"/>
          </a:p>
          <a:p>
            <a:pPr marL="226313" indent="-226313" defTabSz="905255">
              <a:lnSpc>
                <a:spcPct val="81000"/>
              </a:lnSpc>
              <a:spcBef>
                <a:spcPts val="900"/>
              </a:spcBef>
              <a:buSzPct val="100000"/>
              <a:buFont typeface="Arial"/>
              <a:buChar char="•"/>
              <a:defRPr b="1" sz="1979">
                <a:latin typeface="Arial"/>
                <a:ea typeface="Arial"/>
                <a:cs typeface="Arial"/>
                <a:sym typeface="Arial"/>
              </a:defRPr>
            </a:pPr>
            <a:r>
              <a:t>number of colonies </a:t>
            </a:r>
            <a:r>
              <a:rPr b="0"/>
              <a:t>​</a:t>
            </a:r>
            <a:endParaRPr sz="2475"/>
          </a:p>
          <a:p>
            <a:pPr marL="226313" indent="-226313" defTabSz="905255">
              <a:lnSpc>
                <a:spcPct val="81000"/>
              </a:lnSpc>
              <a:spcBef>
                <a:spcPts val="900"/>
              </a:spcBef>
              <a:buSzPct val="100000"/>
              <a:buFont typeface="Arial"/>
              <a:buChar char="•"/>
              <a:defRPr b="1" sz="1979">
                <a:latin typeface="Arial"/>
                <a:ea typeface="Arial"/>
                <a:cs typeface="Arial"/>
                <a:sym typeface="Arial"/>
              </a:defRPr>
            </a:pPr>
            <a:r>
              <a:t>yield per colony </a:t>
            </a:r>
            <a:r>
              <a:rPr b="0"/>
              <a:t>​</a:t>
            </a:r>
            <a:endParaRPr sz="2475"/>
          </a:p>
          <a:p>
            <a:pPr marL="226313" indent="-226313" defTabSz="905255">
              <a:lnSpc>
                <a:spcPct val="81000"/>
              </a:lnSpc>
              <a:spcBef>
                <a:spcPts val="900"/>
              </a:spcBef>
              <a:buSzPct val="100000"/>
              <a:buFont typeface="Arial"/>
              <a:buChar char="•"/>
              <a:defRPr b="1" sz="1979">
                <a:latin typeface="Arial"/>
                <a:ea typeface="Arial"/>
                <a:cs typeface="Arial"/>
                <a:sym typeface="Arial"/>
              </a:defRPr>
            </a:pPr>
            <a:r>
              <a:t>total production </a:t>
            </a:r>
            <a:r>
              <a:rPr b="0"/>
              <a:t>​</a:t>
            </a:r>
            <a:endParaRPr sz="2475"/>
          </a:p>
          <a:p>
            <a:pPr marL="226313" indent="-226313" defTabSz="905255">
              <a:lnSpc>
                <a:spcPct val="81000"/>
              </a:lnSpc>
              <a:spcBef>
                <a:spcPts val="900"/>
              </a:spcBef>
              <a:buSzPct val="100000"/>
              <a:buFont typeface="Arial"/>
              <a:buChar char="•"/>
              <a:defRPr b="1" sz="1979">
                <a:latin typeface="Arial"/>
                <a:ea typeface="Arial"/>
                <a:cs typeface="Arial"/>
                <a:sym typeface="Arial"/>
              </a:defRPr>
            </a:pPr>
            <a:r>
              <a:t>stocks</a:t>
            </a:r>
            <a:endParaRPr sz="2178"/>
          </a:p>
          <a:p>
            <a:pPr marL="226313" indent="-226313" defTabSz="905255">
              <a:lnSpc>
                <a:spcPct val="81000"/>
              </a:lnSpc>
              <a:spcBef>
                <a:spcPts val="900"/>
              </a:spcBef>
              <a:buSzPct val="100000"/>
              <a:buFont typeface="Arial"/>
              <a:buChar char="•"/>
              <a:defRPr b="1" sz="1979">
                <a:latin typeface="Arial"/>
                <a:ea typeface="Arial"/>
                <a:cs typeface="Arial"/>
                <a:sym typeface="Arial"/>
              </a:defRPr>
            </a:pPr>
            <a:r>
              <a:t>average price </a:t>
            </a:r>
            <a:r>
              <a:rPr b="0"/>
              <a:t>​</a:t>
            </a:r>
            <a:endParaRPr sz="2475"/>
          </a:p>
          <a:p>
            <a:pPr marL="226313" indent="-226313" defTabSz="905255">
              <a:lnSpc>
                <a:spcPct val="81000"/>
              </a:lnSpc>
              <a:spcBef>
                <a:spcPts val="900"/>
              </a:spcBef>
              <a:buSzPct val="100000"/>
              <a:buFont typeface="Arial"/>
              <a:buChar char="•"/>
              <a:defRPr b="1" sz="1979">
                <a:latin typeface="Arial"/>
                <a:ea typeface="Arial"/>
                <a:cs typeface="Arial"/>
                <a:sym typeface="Arial"/>
              </a:defRPr>
            </a:pPr>
            <a:r>
              <a:t>value of production </a:t>
            </a:r>
            <a:r>
              <a:rPr b="0"/>
              <a:t>​</a:t>
            </a:r>
            <a:endParaRPr sz="2475"/>
          </a:p>
          <a:p>
            <a:pPr marL="226313" indent="-226313" defTabSz="905255">
              <a:lnSpc>
                <a:spcPct val="81000"/>
              </a:lnSpc>
              <a:spcBef>
                <a:spcPts val="900"/>
              </a:spcBef>
              <a:buSzPct val="100000"/>
              <a:buFont typeface="Arial"/>
              <a:buChar char="•"/>
              <a:defRPr b="1" sz="1979">
                <a:latin typeface="Arial"/>
                <a:ea typeface="Arial"/>
                <a:cs typeface="Arial"/>
                <a:sym typeface="Arial"/>
              </a:defRPr>
            </a:pPr>
            <a:r>
              <a:t>year </a:t>
            </a:r>
          </a:p>
        </p:txBody>
      </p:sp>
      <p:sp>
        <p:nvSpPr>
          <p:cNvPr id="149" name="Text Placeholder 4"/>
          <p:cNvSpPr/>
          <p:nvPr>
            <p:ph type="body" idx="21"/>
          </p:nvPr>
        </p:nvSpPr>
        <p:spPr>
          <a:xfrm>
            <a:off x="6125162" y="1690570"/>
            <a:ext cx="5230226" cy="569914"/>
          </a:xfrm>
          <a:prstGeom prst="rect">
            <a:avLst/>
          </a:prstGeom>
          <a:extLst>
            <a:ext uri="{C572A759-6A51-4108-AA02-DFA0A04FC94B}">
              <ma14:wrappingTextBoxFlag xmlns:ma14="http://schemas.microsoft.com/office/mac/drawingml/2011/main" val="1"/>
            </a:ext>
          </a:extLst>
        </p:spPr>
        <p:txBody>
          <a:bodyPr/>
          <a:lstStyle>
            <a:lvl1pPr marL="0" indent="0" algn="ctr">
              <a:buSzTx/>
              <a:buFontTx/>
              <a:buNone/>
              <a:defRPr b="1" sz="3200"/>
            </a:lvl1pPr>
          </a:lstStyle>
          <a:p>
            <a:pPr/>
            <a:r>
              <a:t>EDA</a:t>
            </a:r>
          </a:p>
        </p:txBody>
      </p:sp>
      <p:sp>
        <p:nvSpPr>
          <p:cNvPr id="150" name="Content Placeholder 5"/>
          <p:cNvSpPr txBox="1"/>
          <p:nvPr/>
        </p:nvSpPr>
        <p:spPr>
          <a:xfrm>
            <a:off x="6217920" y="2505075"/>
            <a:ext cx="5091748" cy="368458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a:lnSpc>
                <a:spcPct val="81000"/>
              </a:lnSpc>
              <a:spcBef>
                <a:spcPts val="1000"/>
              </a:spcBef>
              <a:buSzPct val="100000"/>
              <a:buFont typeface="Arial"/>
              <a:buChar char="•"/>
              <a:defRPr b="1" sz="2200"/>
            </a:pPr>
          </a:p>
          <a:p>
            <a:pPr marL="228600" indent="-228600">
              <a:lnSpc>
                <a:spcPct val="81000"/>
              </a:lnSpc>
              <a:spcBef>
                <a:spcPts val="1000"/>
              </a:spcBef>
              <a:buSzPct val="100000"/>
              <a:buFont typeface="Arial"/>
              <a:buChar char="•"/>
              <a:defRPr b="1" sz="2000"/>
            </a:pPr>
            <a:r>
              <a:t>No null values</a:t>
            </a:r>
            <a:endParaRPr sz="2500"/>
          </a:p>
          <a:p>
            <a:pPr marL="228600" indent="-228600">
              <a:lnSpc>
                <a:spcPct val="81000"/>
              </a:lnSpc>
              <a:spcBef>
                <a:spcPts val="1000"/>
              </a:spcBef>
              <a:buSzPct val="100000"/>
              <a:buFont typeface="Arial"/>
              <a:buChar char="•"/>
              <a:defRPr b="1" sz="2000"/>
            </a:pPr>
            <a:r>
              <a:t>Missing data: </a:t>
            </a:r>
            <a:endParaRPr sz="2500"/>
          </a:p>
          <a:p>
            <a:pPr lvl="1" marL="685800" indent="-228600">
              <a:lnSpc>
                <a:spcPct val="81000"/>
              </a:lnSpc>
              <a:spcBef>
                <a:spcPts val="500"/>
              </a:spcBef>
              <a:buSzPct val="100000"/>
              <a:buFont typeface="Courier New"/>
              <a:buChar char="o"/>
              <a:defRPr b="1" sz="1600"/>
            </a:pPr>
            <a:r>
              <a:t>Missing 6 states</a:t>
            </a:r>
          </a:p>
          <a:p>
            <a:pPr lvl="1" marL="685800" indent="-228600">
              <a:lnSpc>
                <a:spcPct val="81000"/>
              </a:lnSpc>
              <a:spcBef>
                <a:spcPts val="500"/>
              </a:spcBef>
              <a:buSzPct val="100000"/>
              <a:buFont typeface="Courier New"/>
              <a:buChar char="o"/>
              <a:defRPr b="1" sz="1600"/>
            </a:pPr>
            <a:r>
              <a:t>4 states did not have data for every year</a:t>
            </a:r>
          </a:p>
          <a:p>
            <a:pPr marL="228600" indent="-228600">
              <a:lnSpc>
                <a:spcPct val="81000"/>
              </a:lnSpc>
              <a:spcBef>
                <a:spcPts val="1000"/>
              </a:spcBef>
              <a:buSzPct val="100000"/>
              <a:buFont typeface="Arial"/>
              <a:buChar char="•"/>
              <a:defRPr b="1" sz="2000"/>
            </a:pPr>
            <a:r>
              <a:t>Average Price of Honey</a:t>
            </a:r>
            <a:endParaRPr sz="2500"/>
          </a:p>
          <a:p>
            <a:pPr lvl="1" marL="685800" indent="-228600">
              <a:lnSpc>
                <a:spcPct val="81000"/>
              </a:lnSpc>
              <a:spcBef>
                <a:spcPts val="500"/>
              </a:spcBef>
              <a:buSzPct val="100000"/>
              <a:buFont typeface="Courier New"/>
              <a:buChar char="o"/>
              <a:defRPr b="1" sz="1600"/>
            </a:pPr>
            <a:r>
              <a:t>Consistent throughout</a:t>
            </a:r>
            <a:endParaRPr sz="2200"/>
          </a:p>
          <a:p>
            <a:pPr lvl="1" marL="685800" indent="-228600">
              <a:lnSpc>
                <a:spcPct val="81000"/>
              </a:lnSpc>
              <a:spcBef>
                <a:spcPts val="500"/>
              </a:spcBef>
              <a:buSzPct val="100000"/>
              <a:buFont typeface="Courier New"/>
              <a:buChar char="o"/>
              <a:defRPr b="1" sz="1600"/>
            </a:pPr>
            <a:r>
              <a:t>Believable price range:</a:t>
            </a:r>
            <a:endParaRPr sz="2200"/>
          </a:p>
          <a:p>
            <a:pPr lvl="2">
              <a:lnSpc>
                <a:spcPct val="81000"/>
              </a:lnSpc>
              <a:spcBef>
                <a:spcPts val="500"/>
              </a:spcBef>
              <a:defRPr b="1" sz="1500"/>
            </a:pPr>
            <a:r>
              <a:t>$0.49 to $4.15</a:t>
            </a:r>
          </a:p>
        </p:txBody>
      </p:sp>
      <p:sp>
        <p:nvSpPr>
          <p:cNvPr id="151" name="Oval 7"/>
          <p:cNvSpPr/>
          <p:nvPr/>
        </p:nvSpPr>
        <p:spPr>
          <a:xfrm>
            <a:off x="6528740" y="4703702"/>
            <a:ext cx="2483557" cy="865483"/>
          </a:xfrm>
          <a:prstGeom prst="ellipse">
            <a:avLst/>
          </a:prstGeom>
          <a:ln w="57150">
            <a:solidFill>
              <a:srgbClr val="FF0000"/>
            </a:solidFill>
            <a:miter/>
          </a:ln>
        </p:spPr>
        <p:txBody>
          <a:bodyPr lIns="45719" rIns="45719" anchor="ctr"/>
          <a:lstStyle/>
          <a:p>
            <a:pPr algn="ctr">
              <a:defRPr>
                <a:solidFill>
                  <a:srgbClr val="FFFFFF"/>
                </a:solidFill>
              </a:defRPr>
            </a:pP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150">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1" fill="hold">
                                  <p:stCondLst>
                                    <p:cond delay="0"/>
                                  </p:stCondLst>
                                  <p:iterate type="el" backwards="0">
                                    <p:tmAbs val="0"/>
                                  </p:iterate>
                                  <p:childTnLst>
                                    <p:set>
                                      <p:cBhvr>
                                        <p:cTn id="10" fill="hold"/>
                                        <p:tgtEl>
                                          <p:spTgt spid="150">
                                            <p:txEl>
                                              <p:pRg st="2" end="2"/>
                                            </p:txEl>
                                          </p:spTgt>
                                        </p:tgtEl>
                                        <p:attrNameLst>
                                          <p:attrName>style.visibility</p:attrName>
                                        </p:attrNameLst>
                                      </p:cBhvr>
                                      <p:to>
                                        <p:strVal val="visible"/>
                                      </p:to>
                                    </p:set>
                                  </p:childTnLst>
                                </p:cTn>
                              </p:par>
                              <p:par>
                                <p:cTn id="11" presetClass="entr" nodeType="withEffect" presetSubtype="0" presetID="1" grpId="1" fill="hold">
                                  <p:stCondLst>
                                    <p:cond delay="0"/>
                                  </p:stCondLst>
                                  <p:iterate type="el" backwards="0">
                                    <p:tmAbs val="0"/>
                                  </p:iterate>
                                  <p:childTnLst>
                                    <p:set>
                                      <p:cBhvr>
                                        <p:cTn id="12" fill="hold"/>
                                        <p:tgtEl>
                                          <p:spTgt spid="150">
                                            <p:txEl>
                                              <p:pRg st="3" end="3"/>
                                            </p:txEl>
                                          </p:spTgt>
                                        </p:tgtEl>
                                        <p:attrNameLst>
                                          <p:attrName>style.visibility</p:attrName>
                                        </p:attrNameLst>
                                      </p:cBhvr>
                                      <p:to>
                                        <p:strVal val="visible"/>
                                      </p:to>
                                    </p:set>
                                  </p:childTnLst>
                                </p:cTn>
                              </p:par>
                              <p:par>
                                <p:cTn id="13" presetClass="entr" nodeType="withEffect" presetSubtype="0" presetID="1" grpId="1" fill="hold">
                                  <p:stCondLst>
                                    <p:cond delay="0"/>
                                  </p:stCondLst>
                                  <p:iterate type="el" backwards="0">
                                    <p:tmAbs val="0"/>
                                  </p:iterate>
                                  <p:childTnLst>
                                    <p:set>
                                      <p:cBhvr>
                                        <p:cTn id="14" fill="hold"/>
                                        <p:tgtEl>
                                          <p:spTgt spid="150">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1" fill="hold">
                                  <p:stCondLst>
                                    <p:cond delay="0"/>
                                  </p:stCondLst>
                                  <p:iterate type="el" backwards="0">
                                    <p:tmAbs val="0"/>
                                  </p:iterate>
                                  <p:childTnLst>
                                    <p:set>
                                      <p:cBhvr>
                                        <p:cTn id="18" fill="hold"/>
                                        <p:tgtEl>
                                          <p:spTgt spid="150">
                                            <p:txEl>
                                              <p:pRg st="5" end="5"/>
                                            </p:txEl>
                                          </p:spTgt>
                                        </p:tgtEl>
                                        <p:attrNameLst>
                                          <p:attrName>style.visibility</p:attrName>
                                        </p:attrNameLst>
                                      </p:cBhvr>
                                      <p:to>
                                        <p:strVal val="visible"/>
                                      </p:to>
                                    </p:set>
                                  </p:childTnLst>
                                </p:cTn>
                              </p:par>
                              <p:par>
                                <p:cTn id="19" presetClass="entr" nodeType="withEffect" presetSubtype="0" presetID="1" grpId="1" fill="hold">
                                  <p:stCondLst>
                                    <p:cond delay="0"/>
                                  </p:stCondLst>
                                  <p:iterate type="el" backwards="0">
                                    <p:tmAbs val="0"/>
                                  </p:iterate>
                                  <p:childTnLst>
                                    <p:set>
                                      <p:cBhvr>
                                        <p:cTn id="20" fill="hold"/>
                                        <p:tgtEl>
                                          <p:spTgt spid="150">
                                            <p:txEl>
                                              <p:pRg st="6" end="6"/>
                                            </p:txEl>
                                          </p:spTgt>
                                        </p:tgtEl>
                                        <p:attrNameLst>
                                          <p:attrName>style.visibility</p:attrName>
                                        </p:attrNameLst>
                                      </p:cBhvr>
                                      <p:to>
                                        <p:strVal val="visible"/>
                                      </p:to>
                                    </p:set>
                                  </p:childTnLst>
                                </p:cTn>
                              </p:par>
                              <p:par>
                                <p:cTn id="21" presetClass="entr" nodeType="withEffect" presetSubtype="0" presetID="1" grpId="1" fill="hold">
                                  <p:stCondLst>
                                    <p:cond delay="0"/>
                                  </p:stCondLst>
                                  <p:iterate type="el" backwards="0">
                                    <p:tmAbs val="0"/>
                                  </p:iterate>
                                  <p:childTnLst>
                                    <p:set>
                                      <p:cBhvr>
                                        <p:cTn id="22" fill="hold"/>
                                        <p:tgtEl>
                                          <p:spTgt spid="150">
                                            <p:txEl>
                                              <p:pRg st="7" end="7"/>
                                            </p:txEl>
                                          </p:spTgt>
                                        </p:tgtEl>
                                        <p:attrNameLst>
                                          <p:attrName>style.visibility</p:attrName>
                                        </p:attrNameLst>
                                      </p:cBhvr>
                                      <p:to>
                                        <p:strVal val="visible"/>
                                      </p:to>
                                    </p:set>
                                  </p:childTnLst>
                                </p:cTn>
                              </p:par>
                              <p:par>
                                <p:cTn id="23" presetClass="entr" nodeType="withEffect" presetSubtype="0" presetID="1" grpId="1" fill="hold">
                                  <p:stCondLst>
                                    <p:cond delay="0"/>
                                  </p:stCondLst>
                                  <p:iterate type="el" backwards="0">
                                    <p:tmAbs val="0"/>
                                  </p:iterate>
                                  <p:childTnLst>
                                    <p:set>
                                      <p:cBhvr>
                                        <p:cTn id="24" fill="hold"/>
                                        <p:tgtEl>
                                          <p:spTgt spid="150">
                                            <p:txEl>
                                              <p:pRg st="8" end="8"/>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Class="entr" nodeType="clickEffect" presetSubtype="0" presetID="1" grpId="2" fill="hold">
                                  <p:stCondLst>
                                    <p:cond delay="0"/>
                                  </p:stCondLst>
                                  <p:iterate type="el" backwards="0">
                                    <p:tmAbs val="0"/>
                                  </p:iterate>
                                  <p:childTnLst>
                                    <p:set>
                                      <p:cBhvr>
                                        <p:cTn id="28" fill="hold"/>
                                        <p:tgtEl>
                                          <p:spTgt spid="1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1" animBg="1" rev="0" advAuto="0" spid="150" grpId="1"/>
      <p:bldP build="whole" bldLvl="1" animBg="1" rev="0" advAuto="0" spid="151" grpId="2"/>
    </p:bldLst>
  </p:timing>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5" name="Rectangle 7"/>
          <p:cNvSpPr/>
          <p:nvPr/>
        </p:nvSpPr>
        <p:spPr>
          <a:xfrm>
            <a:off x="0" y="0"/>
            <a:ext cx="12192000" cy="6858000"/>
          </a:xfrm>
          <a:prstGeom prst="rect">
            <a:avLst/>
          </a:prstGeom>
          <a:solidFill>
            <a:srgbClr val="FFFFFF"/>
          </a:solidFill>
          <a:ln w="12700">
            <a:miter lim="400000"/>
          </a:ln>
        </p:spPr>
        <p:txBody>
          <a:bodyPr lIns="45719" rIns="45719" anchor="ctr"/>
          <a:lstStyle/>
          <a:p>
            <a:pPr algn="ctr">
              <a:defRPr>
                <a:solidFill>
                  <a:srgbClr val="FFFFFF"/>
                </a:solidFill>
              </a:defRPr>
            </a:pPr>
          </a:p>
        </p:txBody>
      </p:sp>
      <p:sp>
        <p:nvSpPr>
          <p:cNvPr id="156" name="Rectangle 9"/>
          <p:cNvSpPr/>
          <p:nvPr/>
        </p:nvSpPr>
        <p:spPr>
          <a:xfrm flipH="1" rot="5400000">
            <a:off x="-1417539" y="1417538"/>
            <a:ext cx="6875819" cy="4040745"/>
          </a:xfrm>
          <a:prstGeom prst="rect">
            <a:avLst/>
          </a:prstGeom>
          <a:gradFill>
            <a:gsLst>
              <a:gs pos="0">
                <a:srgbClr val="000000"/>
              </a:gs>
              <a:gs pos="100000">
                <a:srgbClr val="104862"/>
              </a:gs>
            </a:gsLst>
            <a:lin ang="18600000"/>
          </a:gradFill>
          <a:ln w="12700">
            <a:miter lim="400000"/>
          </a:ln>
        </p:spPr>
        <p:txBody>
          <a:bodyPr lIns="45719" rIns="45719" anchor="ctr"/>
          <a:lstStyle/>
          <a:p>
            <a:pPr algn="ctr">
              <a:defRPr>
                <a:solidFill>
                  <a:srgbClr val="FFFFFF"/>
                </a:solidFill>
              </a:defRPr>
            </a:pPr>
          </a:p>
        </p:txBody>
      </p:sp>
      <p:sp>
        <p:nvSpPr>
          <p:cNvPr id="157" name="Rectangle 11"/>
          <p:cNvSpPr/>
          <p:nvPr/>
        </p:nvSpPr>
        <p:spPr>
          <a:xfrm rot="16200000">
            <a:off x="-158496" y="2660472"/>
            <a:ext cx="4355595" cy="4038605"/>
          </a:xfrm>
          <a:prstGeom prst="rect">
            <a:avLst/>
          </a:prstGeom>
          <a:gradFill>
            <a:gsLst>
              <a:gs pos="0">
                <a:schemeClr val="accent1">
                  <a:alpha val="50000"/>
                </a:schemeClr>
              </a:gs>
              <a:gs pos="100000">
                <a:srgbClr val="0A3041">
                  <a:alpha val="0"/>
                </a:srgbClr>
              </a:gs>
            </a:gsLst>
            <a:lin ang="11400000"/>
          </a:gradFill>
          <a:ln w="12700">
            <a:miter lim="400000"/>
          </a:ln>
        </p:spPr>
        <p:txBody>
          <a:bodyPr lIns="45719" rIns="45719" anchor="ctr"/>
          <a:lstStyle/>
          <a:p>
            <a:pPr algn="ctr">
              <a:defRPr>
                <a:solidFill>
                  <a:srgbClr val="FFFFFF"/>
                </a:solidFill>
              </a:defRPr>
            </a:pPr>
          </a:p>
        </p:txBody>
      </p:sp>
      <p:sp>
        <p:nvSpPr>
          <p:cNvPr id="158" name="Rectangle 13"/>
          <p:cNvSpPr/>
          <p:nvPr/>
        </p:nvSpPr>
        <p:spPr>
          <a:xfrm flipH="1" rot="16200000">
            <a:off x="-1180883" y="1638085"/>
            <a:ext cx="6857574" cy="3581402"/>
          </a:xfrm>
          <a:prstGeom prst="rect">
            <a:avLst/>
          </a:prstGeom>
          <a:gradFill>
            <a:gsLst>
              <a:gs pos="0">
                <a:srgbClr val="000000">
                  <a:alpha val="58999"/>
                </a:srgbClr>
              </a:gs>
              <a:gs pos="69000">
                <a:schemeClr val="accent1">
                  <a:alpha val="0"/>
                </a:schemeClr>
              </a:gs>
            </a:gsLst>
            <a:lin ang="13200000"/>
          </a:gradFill>
          <a:ln w="12700">
            <a:miter lim="400000"/>
          </a:ln>
        </p:spPr>
        <p:txBody>
          <a:bodyPr lIns="45719" rIns="45719" anchor="ctr"/>
          <a:lstStyle/>
          <a:p>
            <a:pPr algn="ctr">
              <a:defRPr>
                <a:solidFill>
                  <a:srgbClr val="FFFFFF"/>
                </a:solidFill>
              </a:defRPr>
            </a:pPr>
          </a:p>
        </p:txBody>
      </p:sp>
      <p:sp>
        <p:nvSpPr>
          <p:cNvPr id="159" name="Freeform: Shape 15"/>
          <p:cNvSpPr/>
          <p:nvPr/>
        </p:nvSpPr>
        <p:spPr>
          <a:xfrm rot="6097846">
            <a:off x="-747356" y="1201312"/>
            <a:ext cx="4808303" cy="4088667"/>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19" y="15261"/>
                </a:moveTo>
                <a:cubicBezTo>
                  <a:pt x="76" y="14434"/>
                  <a:pt x="0" y="13578"/>
                  <a:pt x="0" y="12701"/>
                </a:cubicBezTo>
                <a:cubicBezTo>
                  <a:pt x="0" y="5686"/>
                  <a:pt x="4835" y="0"/>
                  <a:pt x="10800" y="0"/>
                </a:cubicBezTo>
                <a:cubicBezTo>
                  <a:pt x="16765" y="0"/>
                  <a:pt x="21600" y="5686"/>
                  <a:pt x="21600" y="12701"/>
                </a:cubicBezTo>
                <a:cubicBezTo>
                  <a:pt x="21600" y="14016"/>
                  <a:pt x="21430" y="15285"/>
                  <a:pt x="21114" y="16478"/>
                </a:cubicBezTo>
                <a:lnTo>
                  <a:pt x="20858" y="17302"/>
                </a:lnTo>
                <a:lnTo>
                  <a:pt x="3100" y="21600"/>
                </a:lnTo>
                <a:lnTo>
                  <a:pt x="2466" y="20780"/>
                </a:lnTo>
                <a:cubicBezTo>
                  <a:pt x="1366" y="19212"/>
                  <a:pt x="579" y="17328"/>
                  <a:pt x="219" y="15261"/>
                </a:cubicBezTo>
                <a:close/>
              </a:path>
            </a:pathLst>
          </a:custGeom>
          <a:gradFill>
            <a:gsLst>
              <a:gs pos="39000">
                <a:srgbClr val="46B1E1">
                  <a:alpha val="0"/>
                </a:srgbClr>
              </a:gs>
              <a:gs pos="100000">
                <a:srgbClr val="104862">
                  <a:alpha val="26000"/>
                </a:srgbClr>
              </a:gs>
            </a:gsLst>
            <a:lin ang="18600000"/>
          </a:gradFill>
          <a:ln w="12700">
            <a:miter lim="400000"/>
          </a:ln>
        </p:spPr>
        <p:txBody>
          <a:bodyPr lIns="45719" rIns="45719" anchor="ctr"/>
          <a:lstStyle/>
          <a:p>
            <a:pPr algn="ctr">
              <a:defRPr>
                <a:solidFill>
                  <a:srgbClr val="FFFFFF"/>
                </a:solidFill>
              </a:defRPr>
            </a:pPr>
          </a:p>
        </p:txBody>
      </p:sp>
      <p:sp>
        <p:nvSpPr>
          <p:cNvPr id="160" name="TextBox 2"/>
          <p:cNvSpPr txBox="1"/>
          <p:nvPr/>
        </p:nvSpPr>
        <p:spPr>
          <a:xfrm>
            <a:off x="626933" y="1709502"/>
            <a:ext cx="2789389" cy="307190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90000"/>
              </a:lnSpc>
              <a:spcBef>
                <a:spcPts val="600"/>
              </a:spcBef>
              <a:defRPr sz="3700">
                <a:solidFill>
                  <a:srgbClr val="FFFFFF"/>
                </a:solidFill>
                <a:latin typeface="Aptos Display"/>
                <a:ea typeface="Aptos Display"/>
                <a:cs typeface="Aptos Display"/>
                <a:sym typeface="Aptos Display"/>
              </a:defRPr>
            </a:pPr>
            <a:r>
              <a:t>Average price per pound from 1998 - 2012 </a:t>
            </a:r>
          </a:p>
          <a:p>
            <a:pPr>
              <a:lnSpc>
                <a:spcPct val="90000"/>
              </a:lnSpc>
              <a:spcBef>
                <a:spcPts val="600"/>
              </a:spcBef>
              <a:defRPr sz="3700">
                <a:solidFill>
                  <a:srgbClr val="FFFFFF"/>
                </a:solidFill>
                <a:latin typeface="Aptos Display"/>
                <a:ea typeface="Aptos Display"/>
                <a:cs typeface="Aptos Display"/>
                <a:sym typeface="Aptos Display"/>
              </a:defRPr>
            </a:pPr>
            <a:r>
              <a:t>dataset</a:t>
            </a:r>
          </a:p>
        </p:txBody>
      </p:sp>
      <p:pic>
        <p:nvPicPr>
          <p:cNvPr id="161" name="Picture 1" descr="Picture 1"/>
          <p:cNvPicPr>
            <a:picLocks noChangeAspect="1"/>
          </p:cNvPicPr>
          <p:nvPr/>
        </p:nvPicPr>
        <p:blipFill>
          <a:blip r:embed="rId3">
            <a:extLst/>
          </a:blip>
          <a:stretch>
            <a:fillRect/>
          </a:stretch>
        </p:blipFill>
        <p:spPr>
          <a:xfrm>
            <a:off x="4502427" y="1044503"/>
            <a:ext cx="7225749" cy="4768993"/>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5" name="Title 1"/>
          <p:cNvSpPr txBox="1"/>
          <p:nvPr>
            <p:ph type="title"/>
          </p:nvPr>
        </p:nvSpPr>
        <p:spPr>
          <a:xfrm>
            <a:off x="839787" y="365125"/>
            <a:ext cx="10515601" cy="1325563"/>
          </a:xfrm>
          <a:prstGeom prst="rect">
            <a:avLst/>
          </a:prstGeom>
        </p:spPr>
        <p:txBody>
          <a:bodyPr/>
          <a:lstStyle>
            <a:lvl1pPr algn="ctr"/>
          </a:lstStyle>
          <a:p>
            <a:pPr/>
            <a:r>
              <a:t>Exploratory Data Analysis</a:t>
            </a:r>
          </a:p>
        </p:txBody>
      </p:sp>
      <p:sp>
        <p:nvSpPr>
          <p:cNvPr id="166" name="Text Placeholder 2"/>
          <p:cNvSpPr txBox="1"/>
          <p:nvPr>
            <p:ph type="body" sz="quarter" idx="1"/>
          </p:nvPr>
        </p:nvSpPr>
        <p:spPr>
          <a:xfrm>
            <a:off x="839788" y="1699977"/>
            <a:ext cx="5223639" cy="805099"/>
          </a:xfrm>
          <a:prstGeom prst="rect">
            <a:avLst/>
          </a:prstGeom>
        </p:spPr>
        <p:txBody>
          <a:bodyPr/>
          <a:lstStyle>
            <a:lvl1pPr algn="ctr" defTabSz="740663">
              <a:spcBef>
                <a:spcPts val="800"/>
              </a:spcBef>
              <a:defRPr sz="2592">
                <a:latin typeface="Arial"/>
                <a:ea typeface="Arial"/>
                <a:cs typeface="Arial"/>
                <a:sym typeface="Arial"/>
              </a:defRPr>
            </a:lvl1pPr>
          </a:lstStyle>
          <a:p>
            <a:pPr/>
            <a:r>
              <a:t>Honey Production in the USA 1998 – 2012</a:t>
            </a:r>
          </a:p>
        </p:txBody>
      </p:sp>
      <p:sp>
        <p:nvSpPr>
          <p:cNvPr id="167" name="Content Placeholder 3"/>
          <p:cNvSpPr txBox="1"/>
          <p:nvPr/>
        </p:nvSpPr>
        <p:spPr>
          <a:xfrm>
            <a:off x="885507" y="2505075"/>
            <a:ext cx="5066349" cy="368458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lnSpc>
                <a:spcPct val="81000"/>
              </a:lnSpc>
              <a:spcBef>
                <a:spcPts val="1000"/>
              </a:spcBef>
              <a:defRPr b="1" sz="2200">
                <a:latin typeface="Arial"/>
                <a:ea typeface="Arial"/>
                <a:cs typeface="Arial"/>
                <a:sym typeface="Arial"/>
              </a:defRPr>
            </a:pPr>
            <a:r>
              <a:t>Features: </a:t>
            </a:r>
            <a:r>
              <a:rPr b="0"/>
              <a:t>​</a:t>
            </a:r>
          </a:p>
          <a:p>
            <a:pPr marL="228600" indent="-228600">
              <a:lnSpc>
                <a:spcPct val="81000"/>
              </a:lnSpc>
              <a:spcBef>
                <a:spcPts val="1000"/>
              </a:spcBef>
              <a:buSzPct val="100000"/>
              <a:buFont typeface="Arial"/>
              <a:buChar char="•"/>
              <a:defRPr b="1" sz="2200">
                <a:latin typeface="Arial"/>
                <a:ea typeface="Arial"/>
                <a:cs typeface="Arial"/>
                <a:sym typeface="Arial"/>
              </a:defRPr>
            </a:pPr>
            <a:r>
              <a:t>state</a:t>
            </a:r>
          </a:p>
          <a:p>
            <a:pPr marL="228600" indent="-228600">
              <a:lnSpc>
                <a:spcPct val="81000"/>
              </a:lnSpc>
              <a:spcBef>
                <a:spcPts val="1000"/>
              </a:spcBef>
              <a:buSzPct val="100000"/>
              <a:buFont typeface="Arial"/>
              <a:buChar char="•"/>
              <a:defRPr b="1" sz="2200">
                <a:latin typeface="Arial"/>
                <a:ea typeface="Arial"/>
                <a:cs typeface="Arial"/>
                <a:sym typeface="Arial"/>
              </a:defRPr>
            </a:pPr>
            <a:r>
              <a:t>number of colonies </a:t>
            </a:r>
            <a:r>
              <a:rPr b="0"/>
              <a:t>​</a:t>
            </a:r>
            <a:endParaRPr sz="2800"/>
          </a:p>
          <a:p>
            <a:pPr marL="228600" indent="-228600">
              <a:lnSpc>
                <a:spcPct val="81000"/>
              </a:lnSpc>
              <a:spcBef>
                <a:spcPts val="1000"/>
              </a:spcBef>
              <a:buSzPct val="100000"/>
              <a:buFont typeface="Arial"/>
              <a:buChar char="•"/>
              <a:defRPr b="1" sz="2200">
                <a:latin typeface="Arial"/>
                <a:ea typeface="Arial"/>
                <a:cs typeface="Arial"/>
                <a:sym typeface="Arial"/>
              </a:defRPr>
            </a:pPr>
            <a:r>
              <a:t>yield per colony </a:t>
            </a:r>
            <a:r>
              <a:rPr b="0"/>
              <a:t>​</a:t>
            </a:r>
            <a:endParaRPr sz="2800"/>
          </a:p>
          <a:p>
            <a:pPr marL="228600" indent="-228600">
              <a:lnSpc>
                <a:spcPct val="81000"/>
              </a:lnSpc>
              <a:spcBef>
                <a:spcPts val="1000"/>
              </a:spcBef>
              <a:buSzPct val="100000"/>
              <a:buFont typeface="Arial"/>
              <a:buChar char="•"/>
              <a:defRPr b="1" sz="2200">
                <a:latin typeface="Arial"/>
                <a:ea typeface="Arial"/>
                <a:cs typeface="Arial"/>
                <a:sym typeface="Arial"/>
              </a:defRPr>
            </a:pPr>
            <a:r>
              <a:t>total production </a:t>
            </a:r>
            <a:r>
              <a:rPr b="0"/>
              <a:t>​</a:t>
            </a:r>
            <a:endParaRPr sz="2800"/>
          </a:p>
          <a:p>
            <a:pPr marL="228600" indent="-228600">
              <a:lnSpc>
                <a:spcPct val="81000"/>
              </a:lnSpc>
              <a:spcBef>
                <a:spcPts val="1000"/>
              </a:spcBef>
              <a:buSzPct val="100000"/>
              <a:buFont typeface="Arial"/>
              <a:buChar char="•"/>
              <a:defRPr b="1" sz="2200">
                <a:latin typeface="Arial"/>
                <a:ea typeface="Arial"/>
                <a:cs typeface="Arial"/>
                <a:sym typeface="Arial"/>
              </a:defRPr>
            </a:pPr>
            <a:r>
              <a:t>stocks</a:t>
            </a:r>
          </a:p>
          <a:p>
            <a:pPr marL="228600" indent="-228600">
              <a:lnSpc>
                <a:spcPct val="81000"/>
              </a:lnSpc>
              <a:spcBef>
                <a:spcPts val="1000"/>
              </a:spcBef>
              <a:buSzPct val="100000"/>
              <a:buFont typeface="Arial"/>
              <a:buChar char="•"/>
              <a:defRPr b="1" sz="2200">
                <a:latin typeface="Arial"/>
                <a:ea typeface="Arial"/>
                <a:cs typeface="Arial"/>
                <a:sym typeface="Arial"/>
              </a:defRPr>
            </a:pPr>
            <a:r>
              <a:t>average price </a:t>
            </a:r>
            <a:r>
              <a:rPr b="0"/>
              <a:t>​</a:t>
            </a:r>
            <a:endParaRPr sz="2800"/>
          </a:p>
          <a:p>
            <a:pPr marL="228600" indent="-228600">
              <a:lnSpc>
                <a:spcPct val="81000"/>
              </a:lnSpc>
              <a:spcBef>
                <a:spcPts val="1000"/>
              </a:spcBef>
              <a:buSzPct val="100000"/>
              <a:buFont typeface="Arial"/>
              <a:buChar char="•"/>
              <a:defRPr b="1" sz="2200">
                <a:latin typeface="Arial"/>
                <a:ea typeface="Arial"/>
                <a:cs typeface="Arial"/>
                <a:sym typeface="Arial"/>
              </a:defRPr>
            </a:pPr>
            <a:r>
              <a:t>value of production </a:t>
            </a:r>
            <a:r>
              <a:rPr b="0"/>
              <a:t>​</a:t>
            </a:r>
            <a:endParaRPr sz="2800"/>
          </a:p>
          <a:p>
            <a:pPr marL="228600" indent="-228600">
              <a:lnSpc>
                <a:spcPct val="81000"/>
              </a:lnSpc>
              <a:spcBef>
                <a:spcPts val="1000"/>
              </a:spcBef>
              <a:buSzPct val="100000"/>
              <a:buFont typeface="Arial"/>
              <a:buChar char="•"/>
              <a:defRPr b="1" sz="2200">
                <a:latin typeface="Arial"/>
                <a:ea typeface="Arial"/>
                <a:cs typeface="Arial"/>
                <a:sym typeface="Arial"/>
              </a:defRPr>
            </a:pPr>
            <a:r>
              <a:t>year </a:t>
            </a:r>
          </a:p>
        </p:txBody>
      </p:sp>
      <p:sp>
        <p:nvSpPr>
          <p:cNvPr id="168" name="Text Placeholder 4"/>
          <p:cNvSpPr/>
          <p:nvPr>
            <p:ph type="body" idx="21"/>
          </p:nvPr>
        </p:nvSpPr>
        <p:spPr>
          <a:xfrm>
            <a:off x="6125162" y="1690570"/>
            <a:ext cx="5230226" cy="569914"/>
          </a:xfrm>
          <a:prstGeom prst="rect">
            <a:avLst/>
          </a:prstGeom>
          <a:extLst>
            <a:ext uri="{C572A759-6A51-4108-AA02-DFA0A04FC94B}">
              <ma14:wrappingTextBoxFlag xmlns:ma14="http://schemas.microsoft.com/office/mac/drawingml/2011/main" val="1"/>
            </a:ext>
          </a:extLst>
        </p:spPr>
        <p:txBody>
          <a:bodyPr/>
          <a:lstStyle>
            <a:lvl1pPr marL="0" indent="0" algn="ctr">
              <a:buSzTx/>
              <a:buFontTx/>
              <a:buNone/>
              <a:defRPr b="1" sz="3200"/>
            </a:lvl1pPr>
          </a:lstStyle>
          <a:p>
            <a:pPr/>
            <a:r>
              <a:t>EDA</a:t>
            </a:r>
          </a:p>
        </p:txBody>
      </p:sp>
      <p:sp>
        <p:nvSpPr>
          <p:cNvPr id="169" name="Content Placeholder 5"/>
          <p:cNvSpPr txBox="1"/>
          <p:nvPr/>
        </p:nvSpPr>
        <p:spPr>
          <a:xfrm>
            <a:off x="6217920" y="2505075"/>
            <a:ext cx="5091748" cy="368458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marL="228600" indent="-228600">
              <a:lnSpc>
                <a:spcPct val="81000"/>
              </a:lnSpc>
              <a:spcBef>
                <a:spcPts val="1000"/>
              </a:spcBef>
              <a:buSzPct val="100000"/>
              <a:buFont typeface="Arial"/>
              <a:buChar char="•"/>
              <a:defRPr b="1" sz="2200">
                <a:solidFill>
                  <a:srgbClr val="D1D1D1"/>
                </a:solidFill>
              </a:defRPr>
            </a:pPr>
            <a:r>
              <a:t>No null values</a:t>
            </a:r>
            <a:endParaRPr sz="2800"/>
          </a:p>
          <a:p>
            <a:pPr marL="228600" indent="-228600">
              <a:lnSpc>
                <a:spcPct val="81000"/>
              </a:lnSpc>
              <a:spcBef>
                <a:spcPts val="1000"/>
              </a:spcBef>
              <a:buSzPct val="100000"/>
              <a:buFont typeface="Arial"/>
              <a:buChar char="•"/>
              <a:defRPr b="1" sz="2200">
                <a:solidFill>
                  <a:srgbClr val="D1D1D1"/>
                </a:solidFill>
              </a:defRPr>
            </a:pPr>
            <a:r>
              <a:t>Missing data: </a:t>
            </a:r>
            <a:endParaRPr sz="2800"/>
          </a:p>
          <a:p>
            <a:pPr lvl="1" marL="685800" indent="-228600">
              <a:lnSpc>
                <a:spcPct val="81000"/>
              </a:lnSpc>
              <a:spcBef>
                <a:spcPts val="500"/>
              </a:spcBef>
              <a:buSzPct val="100000"/>
              <a:buFont typeface="Courier New"/>
              <a:buChar char="o"/>
              <a:defRPr b="1">
                <a:solidFill>
                  <a:srgbClr val="D1D1D1"/>
                </a:solidFill>
              </a:defRPr>
            </a:pPr>
            <a:r>
              <a:t>Missing 6 states</a:t>
            </a:r>
            <a:endParaRPr sz="2400"/>
          </a:p>
          <a:p>
            <a:pPr lvl="1" marL="685800" indent="-228600">
              <a:lnSpc>
                <a:spcPct val="81000"/>
              </a:lnSpc>
              <a:spcBef>
                <a:spcPts val="500"/>
              </a:spcBef>
              <a:buSzPct val="100000"/>
              <a:buFont typeface="Courier New"/>
              <a:buChar char="o"/>
              <a:defRPr b="1">
                <a:solidFill>
                  <a:srgbClr val="D1D1D1"/>
                </a:solidFill>
              </a:defRPr>
            </a:pPr>
            <a:r>
              <a:t>4 states did not have data for every year</a:t>
            </a:r>
            <a:endParaRPr sz="2400"/>
          </a:p>
          <a:p>
            <a:pPr marL="228600" indent="-228600">
              <a:lnSpc>
                <a:spcPct val="81000"/>
              </a:lnSpc>
              <a:spcBef>
                <a:spcPts val="1000"/>
              </a:spcBef>
              <a:buSzPct val="100000"/>
              <a:buFont typeface="Arial"/>
              <a:buChar char="•"/>
              <a:defRPr b="1" sz="2200">
                <a:solidFill>
                  <a:srgbClr val="D1D1D1"/>
                </a:solidFill>
              </a:defRPr>
            </a:pPr>
            <a:r>
              <a:t>Average Price of Honey</a:t>
            </a:r>
            <a:endParaRPr sz="2800"/>
          </a:p>
          <a:p>
            <a:pPr lvl="1" marL="685800" indent="-228600">
              <a:lnSpc>
                <a:spcPct val="81000"/>
              </a:lnSpc>
              <a:spcBef>
                <a:spcPts val="500"/>
              </a:spcBef>
              <a:buSzPct val="100000"/>
              <a:buFont typeface="Courier New"/>
              <a:buChar char="o"/>
              <a:defRPr b="1">
                <a:solidFill>
                  <a:srgbClr val="D1D1D1"/>
                </a:solidFill>
              </a:defRPr>
            </a:pPr>
            <a:r>
              <a:t>Consistent throughout</a:t>
            </a:r>
            <a:endParaRPr sz="2400"/>
          </a:p>
          <a:p>
            <a:pPr marL="228600" indent="-228600">
              <a:lnSpc>
                <a:spcPct val="81000"/>
              </a:lnSpc>
              <a:spcBef>
                <a:spcPts val="1000"/>
              </a:spcBef>
              <a:buSzPct val="100000"/>
              <a:buFont typeface="Arial"/>
              <a:buChar char="•"/>
              <a:defRPr b="1" sz="2200"/>
            </a:pPr>
            <a:r>
              <a:t>Derived columns: </a:t>
            </a:r>
          </a:p>
          <a:p>
            <a:pPr lvl="1" marL="685800" indent="-228600">
              <a:lnSpc>
                <a:spcPct val="81000"/>
              </a:lnSpc>
              <a:spcBef>
                <a:spcPts val="500"/>
              </a:spcBef>
              <a:buSzPct val="100000"/>
              <a:buFont typeface="Courier New"/>
              <a:buChar char="o"/>
              <a:defRPr b="1"/>
            </a:pPr>
            <a:r>
              <a:t>Total production = colonies*yield</a:t>
            </a:r>
            <a:endParaRPr sz="2400"/>
          </a:p>
          <a:p>
            <a:pPr lvl="1" marL="685800" indent="-228600">
              <a:lnSpc>
                <a:spcPct val="81000"/>
              </a:lnSpc>
              <a:spcBef>
                <a:spcPts val="500"/>
              </a:spcBef>
              <a:buSzPct val="100000"/>
              <a:buFont typeface="Courier New"/>
              <a:buChar char="o"/>
              <a:defRPr b="1"/>
            </a:pPr>
            <a:r>
              <a:t>Value of production  !=  price*production</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156082"/>
      </a:accent1>
      <a:accent2>
        <a:srgbClr val="E97132"/>
      </a:accent2>
      <a:accent3>
        <a:srgbClr val="196B24"/>
      </a:accent3>
      <a:accent4>
        <a:srgbClr val="0F9ED5"/>
      </a:accent4>
      <a:accent5>
        <a:srgbClr val="A02B93"/>
      </a:accent5>
      <a:accent6>
        <a:srgbClr val="4EA72E"/>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905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156082"/>
      </a:accent1>
      <a:accent2>
        <a:srgbClr val="E97132"/>
      </a:accent2>
      <a:accent3>
        <a:srgbClr val="196B24"/>
      </a:accent3>
      <a:accent4>
        <a:srgbClr val="0F9ED5"/>
      </a:accent4>
      <a:accent5>
        <a:srgbClr val="A02B93"/>
      </a:accent5>
      <a:accent6>
        <a:srgbClr val="4EA72E"/>
      </a:accent6>
      <a:hlink>
        <a:srgbClr val="0000FF"/>
      </a:hlink>
      <a:folHlink>
        <a:srgbClr val="FF00FF"/>
      </a:folHlink>
    </a:clrScheme>
    <a:fontScheme name="Office Theme">
      <a:majorFont>
        <a:latin typeface="Calibri"/>
        <a:ea typeface="Calibri"/>
        <a:cs typeface="Calibri"/>
      </a:majorFont>
      <a:minorFont>
        <a:latin typeface="Helvetica"/>
        <a:ea typeface="Helvetica"/>
        <a:cs typeface="Helvetica"/>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905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905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Aptos"/>
            <a:ea typeface="Aptos"/>
            <a:cs typeface="Aptos"/>
            <a:sym typeface="Aptos"/>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